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0" r:id="rId5"/>
    <p:sldId id="264" r:id="rId6"/>
    <p:sldId id="261" r:id="rId7"/>
    <p:sldId id="288" r:id="rId8"/>
    <p:sldId id="290" r:id="rId9"/>
    <p:sldId id="294" r:id="rId10"/>
    <p:sldId id="295" r:id="rId11"/>
    <p:sldId id="293" r:id="rId12"/>
    <p:sldId id="291" r:id="rId13"/>
    <p:sldId id="296" r:id="rId14"/>
    <p:sldId id="266" r:id="rId15"/>
    <p:sldId id="262" r:id="rId16"/>
    <p:sldId id="263" r:id="rId17"/>
    <p:sldId id="278" r:id="rId18"/>
    <p:sldId id="277" r:id="rId19"/>
    <p:sldId id="283" r:id="rId20"/>
    <p:sldId id="279" r:id="rId21"/>
    <p:sldId id="284"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00"/>
    <p:restoredTop sz="94710"/>
  </p:normalViewPr>
  <p:slideViewPr>
    <p:cSldViewPr snapToGrid="0">
      <p:cViewPr varScale="1">
        <p:scale>
          <a:sx n="150" d="100"/>
          <a:sy n="150" d="100"/>
        </p:scale>
        <p:origin x="6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A9598-384D-764E-B858-5B93B8CBD72D}"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EC4F6-10A3-2446-A06D-55EFB7AEEBFB}" type="slidenum">
              <a:rPr lang="en-US" smtClean="0"/>
              <a:t>‹#›</a:t>
            </a:fld>
            <a:endParaRPr lang="en-US"/>
          </a:p>
        </p:txBody>
      </p:sp>
    </p:spTree>
    <p:extLst>
      <p:ext uri="{BB962C8B-B14F-4D97-AF65-F5344CB8AC3E}">
        <p14:creationId xmlns:p14="http://schemas.microsoft.com/office/powerpoint/2010/main" val="375269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AEC4F6-10A3-2446-A06D-55EFB7AEEBFB}" type="slidenum">
              <a:rPr lang="en-US" smtClean="0"/>
              <a:t>9</a:t>
            </a:fld>
            <a:endParaRPr lang="en-US"/>
          </a:p>
        </p:txBody>
      </p:sp>
    </p:spTree>
    <p:extLst>
      <p:ext uri="{BB962C8B-B14F-4D97-AF65-F5344CB8AC3E}">
        <p14:creationId xmlns:p14="http://schemas.microsoft.com/office/powerpoint/2010/main" val="1502349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AEC4F6-10A3-2446-A06D-55EFB7AEEBFB}" type="slidenum">
              <a:rPr lang="en-US" smtClean="0"/>
              <a:t>10</a:t>
            </a:fld>
            <a:endParaRPr lang="en-US"/>
          </a:p>
        </p:txBody>
      </p:sp>
    </p:spTree>
    <p:extLst>
      <p:ext uri="{BB962C8B-B14F-4D97-AF65-F5344CB8AC3E}">
        <p14:creationId xmlns:p14="http://schemas.microsoft.com/office/powerpoint/2010/main" val="315212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 a map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𝑋</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𝑌</m:t>
                    </m:r>
                  </m:oMath>
                </a14:m>
                <a:r>
                  <a:rPr lang="en-US" sz="1200" kern="1200" dirty="0">
                    <a:solidFill>
                      <a:schemeClr val="tx1"/>
                    </a:solidFill>
                    <a:effectLst/>
                    <a:latin typeface="+mn-lt"/>
                    <a:ea typeface="+mn-ea"/>
                    <a:cs typeface="+mn-cs"/>
                  </a:rPr>
                  <a:t> and a probability measure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𝜇</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𝒫</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𝑋</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 define the image measure (or push-forward measure)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kern="1200">
                            <a:solidFill>
                              <a:schemeClr val="tx1"/>
                            </a:solidFill>
                            <a:effectLst/>
                            <a:latin typeface="Cambria Math" panose="02040503050406030204" pitchFamily="18" charset="0"/>
                            <a:ea typeface="+mn-ea"/>
                            <a:cs typeface="+mn-cs"/>
                          </a:rPr>
                          <m:t>#</m:t>
                        </m:r>
                      </m:sub>
                    </m:sSub>
                    <m:r>
                      <a:rPr lang="en-US" sz="1200" i="1" kern="1200">
                        <a:solidFill>
                          <a:schemeClr val="tx1"/>
                        </a:solidFill>
                        <a:effectLst/>
                        <a:latin typeface="Cambria Math" panose="02040503050406030204" pitchFamily="18" charset="0"/>
                        <a:ea typeface="+mn-ea"/>
                        <a:cs typeface="+mn-cs"/>
                      </a:rPr>
                      <m:t>𝜇</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𝒫</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𝑌</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lang="en-US" sz="1200" i="1" smtClean="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US" sz="1200">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𝜇</m:t>
                        </m:r>
                      </m:e>
                    </m:d>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𝐴</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𝑇</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𝐴</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e>
                    </m:d>
                    <m:box>
                      <m:box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12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en-US" sz="1200" dirty="0">
                    <a:effectLst/>
                    <a:latin typeface="Georgia" panose="02040502050405020303" pitchFamily="18" charset="0"/>
                    <a:ea typeface="Calibri" panose="020F0502020204030204" pitchFamily="34" charset="0"/>
                    <a:cs typeface="Times New Roman" panose="02020603050405020304" pitchFamily="18" charset="0"/>
                  </a:rPr>
                  <a:t> for any </a:t>
                </a: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𝐴</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ℬ</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𝑌</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Let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𝜇</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𝒫</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and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𝒫</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Then</a:t>
                </a:r>
              </a:p>
              <a:p>
                <a:pPr marL="0" marR="0">
                  <a:lnSpc>
                    <a:spcPts val="1200"/>
                  </a:lnSpc>
                  <a:spcBef>
                    <a:spcPts val="0"/>
                  </a:spcBef>
                  <a:spcAft>
                    <a:spcPts val="12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𝜇</m:t>
                      </m:r>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if and only if, for any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ℝ</m:t>
                    </m:r>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a:t>
                </a:r>
                <a:r>
                  <a:rPr lang="en-US" sz="1800" dirty="0" err="1">
                    <a:effectLst/>
                    <a:latin typeface="Georgia" panose="02040502050405020303" pitchFamily="18" charset="0"/>
                    <a:ea typeface="Calibri" panose="020F0502020204030204" pitchFamily="34" charset="0"/>
                    <a:cs typeface="Times New Roman" panose="02020603050405020304" pitchFamily="18" charset="0"/>
                  </a:rPr>
                  <a:t>Borel</a:t>
                </a:r>
                <a:r>
                  <a:rPr lang="en-US" sz="1800" dirty="0">
                    <a:effectLst/>
                    <a:latin typeface="Georgia" panose="02040502050405020303" pitchFamily="18" charset="0"/>
                    <a:ea typeface="Calibri" panose="020F0502020204030204" pitchFamily="34" charset="0"/>
                    <a:cs typeface="Times New Roman" panose="02020603050405020304" pitchFamily="18" charset="0"/>
                  </a:rPr>
                  <a:t> and bounded, we have</a:t>
                </a:r>
              </a:p>
              <a:p>
                <a:pPr marL="0" marR="0">
                  <a:lnSpc>
                    <a:spcPts val="1200"/>
                  </a:lnSpc>
                  <a:spcBef>
                    <a:spcPts val="0"/>
                  </a:spcBef>
                  <a:spcAft>
                    <a:spcPts val="1200"/>
                  </a:spcAft>
                </a:pPr>
                <a14:m>
                  <m:oMathPara xmlns:m="http://schemas.openxmlformats.org/officeDocument/2006/math">
                    <m:oMathParaPr>
                      <m:jc m:val="centerGroup"/>
                    </m:oMathParaPr>
                    <m:oMath xmlns:m="http://schemas.openxmlformats.org/officeDocument/2006/math">
                      <m:nary>
                        <m:naryPr>
                          <m:limLoc m:val="subSup"/>
                          <m:grow m:val="on"/>
                          <m:supHide m:val="on"/>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sub>
                        <m:sup/>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𝑑𝑣</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nary>
                        <m:naryPr>
                          <m:limLoc m:val="subSup"/>
                          <m:grow m:val="on"/>
                          <m:supHide m:val="on"/>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sub>
                        <m:sup/>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𝜇</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 a map </a:t>
                </a:r>
                <a:r>
                  <a:rPr lang="en-US" sz="1200" i="0" kern="1200">
                    <a:solidFill>
                      <a:schemeClr val="tx1"/>
                    </a:solidFill>
                    <a:effectLst/>
                    <a:latin typeface="+mn-lt"/>
                    <a:ea typeface="+mn-ea"/>
                    <a:cs typeface="+mn-cs"/>
                  </a:rPr>
                  <a:t>𝑇:𝑋→𝑌</a:t>
                </a:r>
                <a:r>
                  <a:rPr lang="en-US" sz="1200" kern="1200" dirty="0">
                    <a:solidFill>
                      <a:schemeClr val="tx1"/>
                    </a:solidFill>
                    <a:effectLst/>
                    <a:latin typeface="+mn-lt"/>
                    <a:ea typeface="+mn-ea"/>
                    <a:cs typeface="+mn-cs"/>
                  </a:rPr>
                  <a:t> and a probability measure </a:t>
                </a:r>
                <a:r>
                  <a:rPr lang="en-US" sz="1200" i="0" kern="1200">
                    <a:solidFill>
                      <a:schemeClr val="tx1"/>
                    </a:solidFill>
                    <a:effectLst/>
                    <a:latin typeface="+mn-lt"/>
                    <a:ea typeface="+mn-ea"/>
                    <a:cs typeface="+mn-cs"/>
                  </a:rPr>
                  <a:t>𝜇∈𝒫(𝑋)</a:t>
                </a:r>
                <a:r>
                  <a:rPr lang="en-US" sz="1200" kern="1200" dirty="0">
                    <a:solidFill>
                      <a:schemeClr val="tx1"/>
                    </a:solidFill>
                    <a:effectLst/>
                    <a:latin typeface="+mn-lt"/>
                    <a:ea typeface="+mn-ea"/>
                    <a:cs typeface="+mn-cs"/>
                  </a:rPr>
                  <a:t>. We define the image measure (or push-forward measure) </a:t>
                </a:r>
                <a:r>
                  <a:rPr lang="en-US" sz="1200" i="0" kern="1200">
                    <a:solidFill>
                      <a:schemeClr val="tx1"/>
                    </a:solidFill>
                    <a:effectLst/>
                    <a:latin typeface="+mn-lt"/>
                    <a:ea typeface="+mn-ea"/>
                    <a:cs typeface="+mn-cs"/>
                  </a:rPr>
                  <a:t>𝑇_# 𝜇∈𝒫(𝑌)</a:t>
                </a:r>
                <a:r>
                  <a:rPr lang="en-US" sz="1200" kern="1200" dirty="0">
                    <a:solidFill>
                      <a:schemeClr val="tx1"/>
                    </a:solidFill>
                    <a:effectLst/>
                    <a:latin typeface="+mn-lt"/>
                    <a:ea typeface="+mn-ea"/>
                    <a:cs typeface="+mn-cs"/>
                  </a:rPr>
                  <a:t>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effectLst/>
                    <a:latin typeface="Cambria Math" panose="02040503050406030204" pitchFamily="18" charset="0"/>
                    <a:cs typeface="Times New Roman" panose="02020603050405020304" pitchFamily="18" charset="0"/>
                  </a:rPr>
                  <a:t>(</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𝑇_# 𝜇)(𝐴):=𝜇</a:t>
                </a:r>
                <a:r>
                  <a:rPr lang="en-US" sz="1200" i="0">
                    <a:effectLst/>
                    <a:latin typeface="Cambria Math" panose="02040503050406030204" pitchFamily="18" charset="0"/>
                    <a:cs typeface="Times New Roman" panose="02020603050405020304" pitchFamily="18" charset="0"/>
                  </a:rPr>
                  <a:t>(</a:t>
                </a:r>
                <a:r>
                  <a:rPr lang="en-US" sz="1200" i="0">
                    <a:effectLst/>
                    <a:latin typeface="Cambria Math" panose="02040503050406030204" pitchFamily="18" charset="0"/>
                    <a:ea typeface="Calibri" panose="020F0502020204030204" pitchFamily="34" charset="0"/>
                    <a:cs typeface="Times New Roman" panose="02020603050405020304" pitchFamily="18" charset="0"/>
                  </a:rPr>
                  <a:t>𝑇^(−1) (𝐴)) </a:t>
                </a:r>
                <a:r>
                  <a:rPr lang="en-US" sz="1200" i="0">
                    <a:effectLst/>
                    <a:latin typeface="Cambria Math" panose="02040503050406030204" pitchFamily="18" charset="0"/>
                    <a:cs typeface="Times New Roman" panose="02020603050405020304" pitchFamily="18" charset="0"/>
                  </a:rPr>
                  <a:t>□(</a:t>
                </a:r>
                <a:r>
                  <a:rPr lang="en-US" sz="1200" i="0">
                    <a:effectLst/>
                    <a:latin typeface="Cambria Math" panose="02040503050406030204" pitchFamily="18" charset="0"/>
                    <a:ea typeface="Calibri" panose="020F0502020204030204" pitchFamily="34" charset="0"/>
                    <a:cs typeface="Times New Roman" panose="02020603050405020304" pitchFamily="18" charset="0"/>
                  </a:rPr>
                  <a:t> )</a:t>
                </a:r>
                <a:r>
                  <a:rPr lang="en-US" sz="1200" dirty="0">
                    <a:effectLst/>
                    <a:latin typeface="Georgia" panose="02040502050405020303" pitchFamily="18" charset="0"/>
                    <a:ea typeface="Calibri" panose="020F0502020204030204" pitchFamily="34" charset="0"/>
                    <a:cs typeface="Times New Roman" panose="02020603050405020304" pitchFamily="18" charset="0"/>
                  </a:rPr>
                  <a:t> for any </a:t>
                </a:r>
                <a:r>
                  <a:rPr lang="en-US" sz="1200" i="0">
                    <a:effectLst/>
                    <a:latin typeface="Cambria Math" panose="02040503050406030204" pitchFamily="18" charset="0"/>
                    <a:ea typeface="Calibri" panose="020F0502020204030204" pitchFamily="34" charset="0"/>
                    <a:cs typeface="Times New Roman" panose="02020603050405020304" pitchFamily="18" charset="0"/>
                  </a:rPr>
                  <a:t>𝐴∈ℬ(𝑌)</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Let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𝑇:𝑋→𝑌,𝜇∈𝒫(𝑋)</a:t>
                </a:r>
                <a:r>
                  <a:rPr lang="en-US" sz="1800" dirty="0">
                    <a:effectLst/>
                    <a:latin typeface="Georgia" panose="02040502050405020303" pitchFamily="18" charset="0"/>
                    <a:ea typeface="Calibri" panose="020F0502020204030204" pitchFamily="34" charset="0"/>
                    <a:cs typeface="Times New Roman" panose="02020603050405020304" pitchFamily="18" charset="0"/>
                  </a:rPr>
                  <a:t>, and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𝑣∈𝒫(𝑌)</a:t>
                </a:r>
                <a:r>
                  <a:rPr lang="en-US" sz="1800" dirty="0">
                    <a:effectLst/>
                    <a:latin typeface="Georgia" panose="02040502050405020303" pitchFamily="18" charset="0"/>
                    <a:ea typeface="Calibri" panose="020F0502020204030204" pitchFamily="34" charset="0"/>
                    <a:cs typeface="Times New Roman" panose="02020603050405020304" pitchFamily="18" charset="0"/>
                  </a:rPr>
                  <a:t>. Then</a:t>
                </a:r>
              </a:p>
              <a:p>
                <a:pPr marL="0" marR="0">
                  <a:lnSpc>
                    <a:spcPts val="1200"/>
                  </a:lnSpc>
                  <a:spcBef>
                    <a:spcPts val="0"/>
                  </a:spcBef>
                  <a:spcAft>
                    <a:spcPts val="1200"/>
                  </a:spcAft>
                </a:pPr>
                <a:r>
                  <a:rPr lang="en-US" sz="1800" i="0">
                    <a:effectLst/>
                    <a:latin typeface="Cambria Math" panose="02040503050406030204" pitchFamily="18" charset="0"/>
                    <a:ea typeface="Calibri" panose="020F0502020204030204" pitchFamily="34" charset="0"/>
                    <a:cs typeface="Times New Roman" panose="02020603050405020304" pitchFamily="18" charset="0"/>
                  </a:rPr>
                  <a:t>𝑣=𝑇_# 𝜇</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if and only if, for any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𝜑:𝑌→ℝ</a:t>
                </a:r>
                <a:r>
                  <a:rPr lang="en-US" sz="1800" dirty="0">
                    <a:effectLst/>
                    <a:latin typeface="Georgia" panose="02040502050405020303" pitchFamily="18" charset="0"/>
                    <a:ea typeface="Calibri" panose="020F0502020204030204" pitchFamily="34" charset="0"/>
                    <a:cs typeface="Times New Roman" panose="02020603050405020304" pitchFamily="18" charset="0"/>
                  </a:rPr>
                  <a:t> </a:t>
                </a:r>
                <a:r>
                  <a:rPr lang="en-US" sz="1800" dirty="0" err="1">
                    <a:effectLst/>
                    <a:latin typeface="Georgia" panose="02040502050405020303" pitchFamily="18" charset="0"/>
                    <a:ea typeface="Calibri" panose="020F0502020204030204" pitchFamily="34" charset="0"/>
                    <a:cs typeface="Times New Roman" panose="02020603050405020304" pitchFamily="18" charset="0"/>
                  </a:rPr>
                  <a:t>Borel</a:t>
                </a:r>
                <a:r>
                  <a:rPr lang="en-US" sz="1800" dirty="0">
                    <a:effectLst/>
                    <a:latin typeface="Georgia" panose="02040502050405020303" pitchFamily="18" charset="0"/>
                    <a:ea typeface="Calibri" panose="020F0502020204030204" pitchFamily="34" charset="0"/>
                    <a:cs typeface="Times New Roman" panose="02020603050405020304" pitchFamily="18" charset="0"/>
                  </a:rPr>
                  <a:t> and bounded, we have</a:t>
                </a:r>
              </a:p>
              <a:p>
                <a:pPr marL="0" marR="0">
                  <a:lnSpc>
                    <a:spcPts val="1200"/>
                  </a:lnSpc>
                  <a:spcBef>
                    <a:spcPts val="0"/>
                  </a:spcBef>
                  <a:spcAft>
                    <a:spcPts val="1200"/>
                  </a:spcAft>
                </a:pPr>
                <a:r>
                  <a:rPr lang="en-US" sz="1800" i="0">
                    <a:effectLst/>
                    <a:latin typeface="Cambria Math" panose="02040503050406030204" pitchFamily="18" charset="0"/>
                    <a:cs typeface="Times New Roman" panose="02020603050405020304" pitchFamily="18" charset="0"/>
                  </a:rPr>
                  <a:t>∫130_</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𝑌▒  𝜑(𝑦)𝑑𝑣(𝑦)=</a:t>
                </a:r>
                <a:r>
                  <a:rPr lang="en-US" sz="1800" i="0">
                    <a:effectLst/>
                    <a:latin typeface="Cambria Math" panose="02040503050406030204" pitchFamily="18" charset="0"/>
                    <a:cs typeface="Times New Roman" panose="02020603050405020304" pitchFamily="18" charset="0"/>
                  </a:rPr>
                  <a:t>∫130_</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𝑋▒  𝜑(𝑇(𝑥))𝑑𝜇(𝑥).</a:t>
                </a: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21AEC4F6-10A3-2446-A06D-55EFB7AEEBFB}" type="slidenum">
              <a:rPr lang="en-US" smtClean="0"/>
              <a:t>12</a:t>
            </a:fld>
            <a:endParaRPr lang="en-US"/>
          </a:p>
        </p:txBody>
      </p:sp>
    </p:spTree>
    <p:extLst>
      <p:ext uri="{BB962C8B-B14F-4D97-AF65-F5344CB8AC3E}">
        <p14:creationId xmlns:p14="http://schemas.microsoft.com/office/powerpoint/2010/main" val="165888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Interpretation</a:t>
                </a:r>
                <a:r>
                  <a:rPr lang="en-US" baseline="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𝜂</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𝜂</m:t>
                            </m:r>
                            <m:r>
                              <m:rPr>
                                <m:sty m:val="p"/>
                              </m:rP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𝜂</m:t>
                            </m:r>
                            <m:r>
                              <m:rPr>
                                <m:sty m:val="p"/>
                              </m:rP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e>
                            </m:func>
                          </m:e>
                        </m:d>
                      </m:e>
                      <m:sub>
                        <m:r>
                          <a:rPr lang="en-US" b="0" i="1" smtClean="0">
                            <a:latin typeface="Cambria Math" panose="02040503050406030204" pitchFamily="18" charset="0"/>
                          </a:rPr>
                          <m:t>#</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oMath>
                </a14:m>
                <a:endParaRPr lang="en-US" dirty="0"/>
              </a:p>
              <a:p>
                <a:endParaRPr lang="en-US" dirty="0"/>
              </a:p>
              <a:p>
                <a:r>
                  <a:rPr lang="en-US" dirty="0"/>
                  <a:t>Langevin dynamics in space corresponds to the gradient flow of the relative entropy functional in the space of measures with the Wasserstein metric. This is why running the Langevin dynamics is useful for sampling: It is the steepest descent flow that attracts any initial distribution to the stationary target measure. </a:t>
                </a:r>
              </a:p>
            </p:txBody>
          </p:sp>
        </mc:Choice>
        <mc:Fallback xmlns="">
          <p:sp>
            <p:nvSpPr>
              <p:cNvPr id="3" name="Notes Placeholder 2"/>
              <p:cNvSpPr>
                <a:spLocks noGrp="1"/>
              </p:cNvSpPr>
              <p:nvPr>
                <p:ph type="body" idx="1"/>
              </p:nvPr>
            </p:nvSpPr>
            <p:spPr/>
            <p:txBody>
              <a:bodyPr/>
              <a:lstStyle/>
              <a:p>
                <a:r>
                  <a:rPr lang="en-US" dirty="0"/>
                  <a:t>Interpretation</a:t>
                </a:r>
                <a:r>
                  <a:rPr lang="en-US" baseline="0" dirty="0"/>
                  <a:t> </a:t>
                </a:r>
                <a:r>
                  <a:rPr lang="en-US" b="0" i="0">
                    <a:latin typeface="Cambria Math" panose="02040503050406030204" pitchFamily="18" charset="0"/>
                  </a:rPr>
                  <a:t>𝜌_(𝑡+𝜂)=(𝐼_𝑑−𝜂∇𝑓−𝜂∇ log⁡〖𝜌_𝑡 〗 )_# 𝜌_𝑡</a:t>
                </a:r>
                <a:endParaRPr lang="en-US" dirty="0"/>
              </a:p>
              <a:p>
                <a:endParaRPr lang="en-US" dirty="0"/>
              </a:p>
              <a:p>
                <a:r>
                  <a:rPr lang="en-US" dirty="0"/>
                  <a:t>Langevin dynamics in space corresponds to the gradient flow of the relative entropy functional in the space of measures with the Wasserstein metric. This is why running the Langevin dynamics is useful for sampling: It is the steepest descent flow that attracts any initial distribution to the stationary target measure. </a:t>
                </a:r>
              </a:p>
            </p:txBody>
          </p:sp>
        </mc:Fallback>
      </mc:AlternateContent>
      <p:sp>
        <p:nvSpPr>
          <p:cNvPr id="4" name="Slide Number Placeholder 3"/>
          <p:cNvSpPr>
            <a:spLocks noGrp="1"/>
          </p:cNvSpPr>
          <p:nvPr>
            <p:ph type="sldNum" sz="quarter" idx="5"/>
          </p:nvPr>
        </p:nvSpPr>
        <p:spPr/>
        <p:txBody>
          <a:bodyPr/>
          <a:lstStyle/>
          <a:p>
            <a:fld id="{21AEC4F6-10A3-2446-A06D-55EFB7AEEBFB}" type="slidenum">
              <a:rPr lang="en-US" smtClean="0"/>
              <a:t>13</a:t>
            </a:fld>
            <a:endParaRPr lang="en-US"/>
          </a:p>
        </p:txBody>
      </p:sp>
    </p:spTree>
    <p:extLst>
      <p:ext uri="{BB962C8B-B14F-4D97-AF65-F5344CB8AC3E}">
        <p14:creationId xmlns:p14="http://schemas.microsoft.com/office/powerpoint/2010/main" val="1116308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AEC4F6-10A3-2446-A06D-55EFB7AEEBFB}" type="slidenum">
              <a:rPr lang="en-US" smtClean="0"/>
              <a:t>14</a:t>
            </a:fld>
            <a:endParaRPr lang="en-US"/>
          </a:p>
        </p:txBody>
      </p:sp>
    </p:spTree>
    <p:extLst>
      <p:ext uri="{BB962C8B-B14F-4D97-AF65-F5344CB8AC3E}">
        <p14:creationId xmlns:p14="http://schemas.microsoft.com/office/powerpoint/2010/main" val="15620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AEC4F6-10A3-2446-A06D-55EFB7AEEBFB}" type="slidenum">
              <a:rPr lang="en-US" smtClean="0"/>
              <a:t>20</a:t>
            </a:fld>
            <a:endParaRPr lang="en-US"/>
          </a:p>
        </p:txBody>
      </p:sp>
    </p:spTree>
    <p:extLst>
      <p:ext uri="{BB962C8B-B14F-4D97-AF65-F5344CB8AC3E}">
        <p14:creationId xmlns:p14="http://schemas.microsoft.com/office/powerpoint/2010/main" val="349648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67B1-DCAC-28B6-EA0E-897E75E55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CC1579-688B-7C72-7E21-65A0EA709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067810-69E7-7940-5619-688C346A0266}"/>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C5A460AF-0E1B-8B6A-5317-86B3EEE07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75EC2-B058-8EA6-64AA-5487454C9825}"/>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1891127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EAA8-4A92-3C5B-6DDF-517958C226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345A8B-C8BF-E38F-138B-C6BBEF8958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DF1F1-8783-24F6-F2B1-BD822A7E43FF}"/>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D2D8AE51-3734-A4FF-8F9D-970EAFCBA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2AC8A-8182-D91A-D3E3-D1644ADEB713}"/>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21710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7ADEB6-D31D-0DE4-61E2-3C1DC60336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D3EC35-D308-F01F-13D3-CCC67586F9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30B61-2DB3-D8CC-3DFA-FF9AF5C59C30}"/>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D246855A-6B33-80D0-2536-D3548AEFD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BDF33-B1B4-437B-7C51-F9F695382696}"/>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110421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3A601-BF2F-0F52-C870-3D1EF2BD1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D659EF-F7D5-1378-FE04-102D1566B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D2F52-24C6-58D2-5BE7-8250F0CD88FF}"/>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B412672C-ED3D-395B-0B1D-6BEE13C6B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5E0-84FC-D0C8-C130-3586DBDD6436}"/>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305328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6CB-1A57-A9E6-D24A-C2E9DBA67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81B78D-1EEE-6B77-EC74-0115BBE93F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F6EE-BE00-8B00-6741-0158022808D3}"/>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B9293539-4666-5A82-576F-0EA1DBF5C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CA41E-6AB7-24CC-6277-148E722C6F25}"/>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1780901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B13F-5DE5-127A-640F-4C2E5ACAD0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42710B-7862-2CBF-3F31-8AD57B59C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85214-852C-46C9-A306-8CE825F08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22E424-2602-F12B-B4BF-15DF70D5B89A}"/>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6" name="Footer Placeholder 5">
            <a:extLst>
              <a:ext uri="{FF2B5EF4-FFF2-40B4-BE49-F238E27FC236}">
                <a16:creationId xmlns:a16="http://schemas.microsoft.com/office/drawing/2014/main" id="{D848C878-7EA6-4925-DB5C-E0E925526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09819-26CE-3F3C-C39D-710EE7D2597F}"/>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13551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B5CD-3893-1352-A436-233E7554A8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F45A5F-86DF-C95C-2E0E-C7DBE6D34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90D5B-4545-C8A5-5CFE-8A1DB75AF8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738EA5-5CAF-4D1B-A4B7-59190B5B0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4B4C74-33B2-6495-9DDF-CAE5D253DF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0171BC-6549-7E1B-8633-1778A7D0E42B}"/>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8" name="Footer Placeholder 7">
            <a:extLst>
              <a:ext uri="{FF2B5EF4-FFF2-40B4-BE49-F238E27FC236}">
                <a16:creationId xmlns:a16="http://schemas.microsoft.com/office/drawing/2014/main" id="{ECC1868D-1D96-2D6B-F478-8C32A815A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E0ADCA-DDC3-3B28-C7BD-5F7EC429ACE4}"/>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355980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B705-698F-E8E7-5A07-DA719675CB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2CEC80-DB5B-5156-752F-24DE7E083FDE}"/>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4" name="Footer Placeholder 3">
            <a:extLst>
              <a:ext uri="{FF2B5EF4-FFF2-40B4-BE49-F238E27FC236}">
                <a16:creationId xmlns:a16="http://schemas.microsoft.com/office/drawing/2014/main" id="{FEE79648-114B-6F79-1648-D7A75037F9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F67DB0-4254-5D8C-7BDC-11B50B31D977}"/>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41240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6CAB07-B9CF-959D-1B04-9D21CD9FA23C}"/>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3" name="Footer Placeholder 2">
            <a:extLst>
              <a:ext uri="{FF2B5EF4-FFF2-40B4-BE49-F238E27FC236}">
                <a16:creationId xmlns:a16="http://schemas.microsoft.com/office/drawing/2014/main" id="{A2271C62-1C61-9510-DD9B-08EB1A5E63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6E3AF6-01A7-5DD8-8EB8-CE2C8EB0BC0B}"/>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1675711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071B-635F-7D43-7FA7-61D2AF0E8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45E18D-8AEF-63C6-8A3F-3FC8598AD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EF0DB-5315-5502-FAB1-05B987233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D0100-337D-D7EF-CFEC-74EE1084F0CE}"/>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6" name="Footer Placeholder 5">
            <a:extLst>
              <a:ext uri="{FF2B5EF4-FFF2-40B4-BE49-F238E27FC236}">
                <a16:creationId xmlns:a16="http://schemas.microsoft.com/office/drawing/2014/main" id="{DD16AD7C-8B24-7175-E4D7-DEF7A99565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0DF86-C792-3830-EE23-A2B9618E162F}"/>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262355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92A1-E411-F0AE-8F6F-5CBCB82A5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6F1270-0D49-4FCF-178B-B3EED4465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532E9C-F57E-C369-DA96-0A40256BB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41DF0-308E-8411-7615-7CCE076650D8}"/>
              </a:ext>
            </a:extLst>
          </p:cNvPr>
          <p:cNvSpPr>
            <a:spLocks noGrp="1"/>
          </p:cNvSpPr>
          <p:nvPr>
            <p:ph type="dt" sz="half" idx="10"/>
          </p:nvPr>
        </p:nvSpPr>
        <p:spPr/>
        <p:txBody>
          <a:bodyPr/>
          <a:lstStyle/>
          <a:p>
            <a:fld id="{E3D5455B-406A-8442-8CE5-1735AC10E5D2}" type="datetimeFigureOut">
              <a:rPr lang="en-US" smtClean="0"/>
              <a:t>1/18/24</a:t>
            </a:fld>
            <a:endParaRPr lang="en-US"/>
          </a:p>
        </p:txBody>
      </p:sp>
      <p:sp>
        <p:nvSpPr>
          <p:cNvPr id="6" name="Footer Placeholder 5">
            <a:extLst>
              <a:ext uri="{FF2B5EF4-FFF2-40B4-BE49-F238E27FC236}">
                <a16:creationId xmlns:a16="http://schemas.microsoft.com/office/drawing/2014/main" id="{BCDF7254-8161-2315-706B-486388BBB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96950-1A8D-C320-3DBF-B2A0D257BFA8}"/>
              </a:ext>
            </a:extLst>
          </p:cNvPr>
          <p:cNvSpPr>
            <a:spLocks noGrp="1"/>
          </p:cNvSpPr>
          <p:nvPr>
            <p:ph type="sldNum" sz="quarter" idx="12"/>
          </p:nvPr>
        </p:nvSpPr>
        <p:spPr/>
        <p:txBody>
          <a:bodyPr/>
          <a:lstStyle/>
          <a:p>
            <a:fld id="{902D83B3-54AD-4645-9E77-FBCA058F4D1C}" type="slidenum">
              <a:rPr lang="en-US" smtClean="0"/>
              <a:t>‹#›</a:t>
            </a:fld>
            <a:endParaRPr lang="en-US"/>
          </a:p>
        </p:txBody>
      </p:sp>
    </p:spTree>
    <p:extLst>
      <p:ext uri="{BB962C8B-B14F-4D97-AF65-F5344CB8AC3E}">
        <p14:creationId xmlns:p14="http://schemas.microsoft.com/office/powerpoint/2010/main" val="3399579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0D4DBF-B7FD-B91E-8EC2-2FE53A8FA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F1A27D-26DF-3801-018F-0B0545BA7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A0AD5-AB5C-0121-30FF-2987A25B6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5455B-406A-8442-8CE5-1735AC10E5D2}" type="datetimeFigureOut">
              <a:rPr lang="en-US" smtClean="0"/>
              <a:t>1/18/24</a:t>
            </a:fld>
            <a:endParaRPr lang="en-US"/>
          </a:p>
        </p:txBody>
      </p:sp>
      <p:sp>
        <p:nvSpPr>
          <p:cNvPr id="5" name="Footer Placeholder 4">
            <a:extLst>
              <a:ext uri="{FF2B5EF4-FFF2-40B4-BE49-F238E27FC236}">
                <a16:creationId xmlns:a16="http://schemas.microsoft.com/office/drawing/2014/main" id="{6F2ABF2F-BA6B-8636-DCB8-FE72B0584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BAA9-8588-9526-62DA-2F587BDDD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D83B3-54AD-4645-9E77-FBCA058F4D1C}" type="slidenum">
              <a:rPr lang="en-US" smtClean="0"/>
              <a:t>‹#›</a:t>
            </a:fld>
            <a:endParaRPr lang="en-US"/>
          </a:p>
        </p:txBody>
      </p:sp>
    </p:spTree>
    <p:extLst>
      <p:ext uri="{BB962C8B-B14F-4D97-AF65-F5344CB8AC3E}">
        <p14:creationId xmlns:p14="http://schemas.microsoft.com/office/powerpoint/2010/main" val="251283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jiaming-liang.github.io/CONTALG.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iaming.liang@rochester.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BF2A-E4E6-257E-C8D4-D35A41226A7B}"/>
              </a:ext>
            </a:extLst>
          </p:cNvPr>
          <p:cNvSpPr>
            <a:spLocks noGrp="1"/>
          </p:cNvSpPr>
          <p:nvPr>
            <p:ph type="ctrTitle"/>
          </p:nvPr>
        </p:nvSpPr>
        <p:spPr>
          <a:xfrm>
            <a:off x="1028700" y="457200"/>
            <a:ext cx="10134600" cy="3210910"/>
          </a:xfrm>
        </p:spPr>
        <p:txBody>
          <a:bodyPr>
            <a:normAutofit fontScale="90000"/>
          </a:bodyPr>
          <a:lstStyle/>
          <a:p>
            <a:r>
              <a:rPr lang="en-US" dirty="0"/>
              <a:t>CSC/DSCC 574 </a:t>
            </a:r>
            <a:br>
              <a:rPr lang="en-US" dirty="0"/>
            </a:br>
            <a:r>
              <a:rPr lang="en-US" dirty="0"/>
              <a:t>Continuous Algorithms for Optimization and Sampling</a:t>
            </a:r>
            <a:br>
              <a:rPr lang="en-US" dirty="0"/>
            </a:br>
            <a:r>
              <a:rPr lang="en-US" dirty="0"/>
              <a:t>Spring 2024</a:t>
            </a:r>
          </a:p>
        </p:txBody>
      </p:sp>
      <p:sp>
        <p:nvSpPr>
          <p:cNvPr id="3" name="Subtitle 2">
            <a:extLst>
              <a:ext uri="{FF2B5EF4-FFF2-40B4-BE49-F238E27FC236}">
                <a16:creationId xmlns:a16="http://schemas.microsoft.com/office/drawing/2014/main" id="{945E28C7-E4C7-5A53-CCCC-25FA31F803D6}"/>
              </a:ext>
            </a:extLst>
          </p:cNvPr>
          <p:cNvSpPr>
            <a:spLocks noGrp="1"/>
          </p:cNvSpPr>
          <p:nvPr>
            <p:ph type="subTitle" idx="1"/>
          </p:nvPr>
        </p:nvSpPr>
        <p:spPr>
          <a:xfrm>
            <a:off x="1524000" y="3856038"/>
            <a:ext cx="9144000" cy="2544762"/>
          </a:xfrm>
        </p:spPr>
        <p:txBody>
          <a:bodyPr>
            <a:normAutofit lnSpcReduction="10000"/>
          </a:bodyPr>
          <a:lstStyle/>
          <a:p>
            <a:r>
              <a:rPr lang="en-US" dirty="0"/>
              <a:t>Jiaming Liang</a:t>
            </a:r>
          </a:p>
          <a:p>
            <a:endParaRPr lang="en-US" dirty="0"/>
          </a:p>
          <a:p>
            <a:r>
              <a:rPr lang="en-US" dirty="0" err="1"/>
              <a:t>Goergen</a:t>
            </a:r>
            <a:r>
              <a:rPr lang="en-US" dirty="0"/>
              <a:t> Institute for Data Science/Department of Computer Science</a:t>
            </a:r>
          </a:p>
          <a:p>
            <a:r>
              <a:rPr lang="en-US" dirty="0"/>
              <a:t>University of Rochester</a:t>
            </a:r>
          </a:p>
          <a:p>
            <a:endParaRPr lang="en-US" dirty="0"/>
          </a:p>
          <a:p>
            <a:r>
              <a:rPr lang="en-US" dirty="0"/>
              <a:t>January 18, 2024</a:t>
            </a:r>
          </a:p>
        </p:txBody>
      </p:sp>
    </p:spTree>
    <p:extLst>
      <p:ext uri="{BB962C8B-B14F-4D97-AF65-F5344CB8AC3E}">
        <p14:creationId xmlns:p14="http://schemas.microsoft.com/office/powerpoint/2010/main" val="1933648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3701D1-E8F3-391D-F24C-168A020C9B96}"/>
              </a:ext>
            </a:extLst>
          </p:cNvPr>
          <p:cNvPicPr>
            <a:picLocks noChangeAspect="1"/>
          </p:cNvPicPr>
          <p:nvPr/>
        </p:nvPicPr>
        <p:blipFill>
          <a:blip r:embed="rId3"/>
          <a:srcRect/>
          <a:stretch/>
        </p:blipFill>
        <p:spPr>
          <a:xfrm>
            <a:off x="8377766" y="584306"/>
            <a:ext cx="3814233" cy="2844694"/>
          </a:xfrm>
          <a:prstGeom prst="rect">
            <a:avLst/>
          </a:prstGeom>
        </p:spPr>
      </p:pic>
      <p:sp>
        <p:nvSpPr>
          <p:cNvPr id="2" name="Title 1">
            <a:extLst>
              <a:ext uri="{FF2B5EF4-FFF2-40B4-BE49-F238E27FC236}">
                <a16:creationId xmlns:a16="http://schemas.microsoft.com/office/drawing/2014/main" id="{927FB795-B453-41B4-3B49-6EE0F3CFC03D}"/>
              </a:ext>
            </a:extLst>
          </p:cNvPr>
          <p:cNvSpPr>
            <a:spLocks noGrp="1"/>
          </p:cNvSpPr>
          <p:nvPr>
            <p:ph type="title"/>
          </p:nvPr>
        </p:nvSpPr>
        <p:spPr/>
        <p:txBody>
          <a:bodyPr/>
          <a:lstStyle/>
          <a:p>
            <a:r>
              <a:rPr lang="en-US" dirty="0"/>
              <a:t>Langevin dynamics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1F311BA-BE54-5B0B-6275-F48EBA16702F}"/>
                  </a:ext>
                </a:extLst>
              </p:cNvPr>
              <p:cNvSpPr>
                <a:spLocks noGrp="1"/>
              </p:cNvSpPr>
              <p:nvPr>
                <p:ph idx="1"/>
              </p:nvPr>
            </p:nvSpPr>
            <p:spPr>
              <a:xfrm>
                <a:off x="838200" y="1825625"/>
                <a:ext cx="10515600" cy="4448070"/>
              </a:xfrm>
            </p:spPr>
            <p:txBody>
              <a:bodyPr>
                <a:normAutofit lnSpcReduction="10000"/>
              </a:bodyPr>
              <a:lstStyle/>
              <a:p>
                <a:r>
                  <a:rPr lang="en-US" dirty="0"/>
                  <a:t>Goal: sample from </a:t>
                </a:r>
                <a14:m>
                  <m:oMath xmlns:m="http://schemas.openxmlformats.org/officeDocument/2006/math">
                    <m:r>
                      <a:rPr lang="en-US" b="0" i="1" smtClean="0">
                        <a:latin typeface="Cambria Math" panose="02040503050406030204" pitchFamily="18" charset="0"/>
                      </a:rPr>
                      <m:t>𝜈</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p>
                    </m:sSup>
                  </m:oMath>
                </a14:m>
                <a:endParaRPr lang="en-US" dirty="0"/>
              </a:p>
              <a:p>
                <a:endParaRPr lang="en-US" dirty="0"/>
              </a:p>
              <a:p>
                <a:r>
                  <a:rPr lang="en-US" i="1" dirty="0"/>
                  <a:t>Langevin dynamics</a:t>
                </a:r>
                <a:endParaRPr lang="en-US" dirty="0"/>
              </a:p>
              <a:p>
                <a:pPr marL="0" indent="0" algn="ctr">
                  <a:buNone/>
                </a:pP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i="1">
                        <a:latin typeface="Cambria Math" panose="02040503050406030204" pitchFamily="18" charset="0"/>
                      </a:rPr>
                      <m:t>𝑑𝑡</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oMath>
                </a14:m>
                <a:r>
                  <a:rPr lang="en-US" dirty="0"/>
                  <a:t>: standard Brownian motion  </a:t>
                </a:r>
              </a:p>
              <a:p>
                <a:pPr marL="0" indent="0" algn="ctr">
                  <a:buNone/>
                </a:pPr>
                <a:endParaRPr lang="en-US" dirty="0"/>
              </a:p>
              <a:p>
                <a:r>
                  <a:rPr lang="en-US" dirty="0"/>
                  <a:t>Stationary distribution has density </a:t>
                </a:r>
                <a14:m>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r>
                  <a:rPr lang="en-US" dirty="0"/>
                  <a:t>Discretization, </a:t>
                </a:r>
                <a:r>
                  <a:rPr lang="en-US" i="1" dirty="0"/>
                  <a:t>unadjusted Langevin algorithm </a:t>
                </a:r>
                <a:r>
                  <a:rPr lang="en-US" dirty="0"/>
                  <a:t>(ULA)</a:t>
                </a:r>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𝑘</m:t>
                          </m:r>
                        </m:sub>
                      </m:sSub>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𝑘</m:t>
                              </m:r>
                            </m:sub>
                          </m:sSub>
                        </m:e>
                      </m:rad>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Content Placeholder 6">
                <a:extLst>
                  <a:ext uri="{FF2B5EF4-FFF2-40B4-BE49-F238E27FC236}">
                    <a16:creationId xmlns:a16="http://schemas.microsoft.com/office/drawing/2014/main" id="{11F311BA-BE54-5B0B-6275-F48EBA16702F}"/>
                  </a:ext>
                </a:extLst>
              </p:cNvPr>
              <p:cNvSpPr>
                <a:spLocks noGrp="1" noRot="1" noChangeAspect="1" noMove="1" noResize="1" noEditPoints="1" noAdjustHandles="1" noChangeArrowheads="1" noChangeShapeType="1" noTextEdit="1"/>
              </p:cNvSpPr>
              <p:nvPr>
                <p:ph idx="1"/>
              </p:nvPr>
            </p:nvSpPr>
            <p:spPr>
              <a:xfrm>
                <a:off x="838200" y="1825625"/>
                <a:ext cx="10515600" cy="4448070"/>
              </a:xfrm>
              <a:blipFill>
                <a:blip r:embed="rId4"/>
                <a:stretch>
                  <a:fillRect l="-1086" t="-2564"/>
                </a:stretch>
              </a:blipFill>
            </p:spPr>
            <p:txBody>
              <a:bodyPr/>
              <a:lstStyle/>
              <a:p>
                <a:r>
                  <a:rPr lang="en-US">
                    <a:noFill/>
                  </a:rPr>
                  <a:t> </a:t>
                </a:r>
              </a:p>
            </p:txBody>
          </p:sp>
        </mc:Fallback>
      </mc:AlternateContent>
    </p:spTree>
    <p:extLst>
      <p:ext uri="{BB962C8B-B14F-4D97-AF65-F5344CB8AC3E}">
        <p14:creationId xmlns:p14="http://schemas.microsoft.com/office/powerpoint/2010/main" val="389483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0B8E-FE90-421B-F497-C3B18FADC9C6}"/>
              </a:ext>
            </a:extLst>
          </p:cNvPr>
          <p:cNvSpPr>
            <a:spLocks noGrp="1"/>
          </p:cNvSpPr>
          <p:nvPr>
            <p:ph type="title"/>
          </p:nvPr>
        </p:nvSpPr>
        <p:spPr/>
        <p:txBody>
          <a:bodyPr/>
          <a:lstStyle/>
          <a:p>
            <a:r>
              <a:rPr lang="en-US" dirty="0"/>
              <a:t>Stochastic optimization</a:t>
            </a:r>
          </a:p>
        </p:txBody>
      </p:sp>
      <p:sp>
        <p:nvSpPr>
          <p:cNvPr id="4" name="Rectangle 3">
            <a:extLst>
              <a:ext uri="{FF2B5EF4-FFF2-40B4-BE49-F238E27FC236}">
                <a16:creationId xmlns:a16="http://schemas.microsoft.com/office/drawing/2014/main" id="{5841062F-F2C4-8CE1-FF88-DCA9DC019A1F}"/>
              </a:ext>
            </a:extLst>
          </p:cNvPr>
          <p:cNvSpPr/>
          <p:nvPr/>
        </p:nvSpPr>
        <p:spPr>
          <a:xfrm>
            <a:off x="1061544" y="1690688"/>
            <a:ext cx="2858814" cy="67266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6FF52C-F997-C2DA-2B34-D31F50B5224B}"/>
              </a:ext>
            </a:extLst>
          </p:cNvPr>
          <p:cNvSpPr/>
          <p:nvPr/>
        </p:nvSpPr>
        <p:spPr>
          <a:xfrm>
            <a:off x="4185743" y="1690688"/>
            <a:ext cx="1174533" cy="67266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651AC-8E09-3DA8-BCE3-E6389B6D2B23}"/>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i="1">
                        <a:latin typeface="Cambria Math" panose="02040503050406030204" pitchFamily="18" charset="0"/>
                      </a:rPr>
                      <m:t>𝑑𝑡</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oMath>
                </a14:m>
                <a:endParaRPr lang="en-US" dirty="0"/>
              </a:p>
              <a:p>
                <a:endParaRPr lang="en-US" dirty="0"/>
              </a:p>
              <a:p>
                <a:endParaRPr lang="en-US" dirty="0"/>
              </a:p>
              <a:p>
                <a:endParaRPr lang="en-US" dirty="0"/>
              </a:p>
              <a:p>
                <a:r>
                  <a:rPr lang="en-US" dirty="0"/>
                  <a:t>Techniques from optimization (stochastic gradient) yield quantitative rates (2014)</a:t>
                </a:r>
              </a:p>
              <a:p>
                <a:endParaRPr lang="en-US" dirty="0"/>
              </a:p>
              <a:p>
                <a:endParaRPr lang="en-US" dirty="0"/>
              </a:p>
              <a:p>
                <a:r>
                  <a:rPr lang="en-US" dirty="0"/>
                  <a:t>What is the evolution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law</a:t>
                </a:r>
                <a14:m>
                  <m:oMath xmlns:m="http://schemas.openxmlformats.org/officeDocument/2006/math">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FF7651AC-8E09-3DA8-BCE3-E6389B6D2B23}"/>
                  </a:ext>
                </a:extLst>
              </p:cNvPr>
              <p:cNvSpPr>
                <a:spLocks noGrp="1" noRot="1" noChangeAspect="1" noMove="1" noResize="1" noEditPoints="1" noAdjustHandles="1" noChangeArrowheads="1" noChangeShapeType="1" noTextEdit="1"/>
              </p:cNvSpPr>
              <p:nvPr>
                <p:ph idx="1"/>
              </p:nvPr>
            </p:nvSpPr>
            <p:spPr>
              <a:blipFill>
                <a:blip r:embed="rId2"/>
                <a:stretch>
                  <a:fillRect l="-1086" t="-8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E3658B1-FF10-10FC-9203-A8ED3A429D37}"/>
              </a:ext>
            </a:extLst>
          </p:cNvPr>
          <p:cNvSpPr txBox="1"/>
          <p:nvPr/>
        </p:nvSpPr>
        <p:spPr>
          <a:xfrm>
            <a:off x="1405205" y="2498287"/>
            <a:ext cx="2171492" cy="523220"/>
          </a:xfrm>
          <a:prstGeom prst="rect">
            <a:avLst/>
          </a:prstGeom>
          <a:noFill/>
        </p:spPr>
        <p:txBody>
          <a:bodyPr wrap="none" rtlCol="0">
            <a:spAutoFit/>
          </a:bodyPr>
          <a:lstStyle/>
          <a:p>
            <a:r>
              <a:rPr lang="en-US" sz="2800" dirty="0"/>
              <a:t>Gradient flow</a:t>
            </a:r>
          </a:p>
        </p:txBody>
      </p:sp>
      <p:sp>
        <p:nvSpPr>
          <p:cNvPr id="7" name="TextBox 6">
            <a:extLst>
              <a:ext uri="{FF2B5EF4-FFF2-40B4-BE49-F238E27FC236}">
                <a16:creationId xmlns:a16="http://schemas.microsoft.com/office/drawing/2014/main" id="{B0953B99-D6D6-4C69-CFBC-E0645C2D04AE}"/>
              </a:ext>
            </a:extLst>
          </p:cNvPr>
          <p:cNvSpPr txBox="1"/>
          <p:nvPr/>
        </p:nvSpPr>
        <p:spPr>
          <a:xfrm>
            <a:off x="4014095" y="2498287"/>
            <a:ext cx="2447914" cy="523220"/>
          </a:xfrm>
          <a:prstGeom prst="rect">
            <a:avLst/>
          </a:prstGeom>
          <a:noFill/>
        </p:spPr>
        <p:txBody>
          <a:bodyPr wrap="none" rtlCol="0">
            <a:spAutoFit/>
          </a:bodyPr>
          <a:lstStyle/>
          <a:p>
            <a:r>
              <a:rPr lang="en-US" sz="2800" dirty="0"/>
              <a:t>Stochastic term</a:t>
            </a:r>
          </a:p>
        </p:txBody>
      </p:sp>
    </p:spTree>
    <p:extLst>
      <p:ext uri="{BB962C8B-B14F-4D97-AF65-F5344CB8AC3E}">
        <p14:creationId xmlns:p14="http://schemas.microsoft.com/office/powerpoint/2010/main" val="60260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E6EE-25AA-6F35-6FF6-04C4946575ED}"/>
              </a:ext>
            </a:extLst>
          </p:cNvPr>
          <p:cNvSpPr>
            <a:spLocks noGrp="1"/>
          </p:cNvSpPr>
          <p:nvPr>
            <p:ph type="title"/>
          </p:nvPr>
        </p:nvSpPr>
        <p:spPr/>
        <p:txBody>
          <a:bodyPr/>
          <a:lstStyle/>
          <a:p>
            <a:r>
              <a:rPr lang="en-US" dirty="0"/>
              <a:t>Optimal transport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DF0D1-FD1C-64E1-9C2B-9CD5A60C3EBB}"/>
                  </a:ext>
                </a:extLst>
              </p:cNvPr>
              <p:cNvSpPr>
                <a:spLocks noGrp="1"/>
              </p:cNvSpPr>
              <p:nvPr>
                <p:ph idx="1"/>
              </p:nvPr>
            </p:nvSpPr>
            <p:spPr/>
            <p:txBody>
              <a:bodyPr/>
              <a:lstStyle/>
              <a:p>
                <a:r>
                  <a:rPr lang="en-US" dirty="0"/>
                  <a:t>Monge: </a:t>
                </a:r>
                <a14:m>
                  <m:oMath xmlns:m="http://schemas.openxmlformats.org/officeDocument/2006/math">
                    <m:r>
                      <a:rPr lang="en-US" b="0" i="1" smtClean="0">
                        <a:latin typeface="Cambria Math" panose="02040503050406030204" pitchFamily="18" charset="0"/>
                      </a:rPr>
                      <m:t>𝑇</m:t>
                    </m:r>
                  </m:oMath>
                </a14:m>
                <a:r>
                  <a:rPr lang="en-US" dirty="0"/>
                  <a:t> – transport map</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𝑀</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𝑣</m:t>
                      </m:r>
                      <m:r>
                        <a:rPr lang="en-US">
                          <a:latin typeface="Cambria Math" panose="02040503050406030204" pitchFamily="18" charset="0"/>
                        </a:rPr>
                        <m:t>):=</m:t>
                      </m:r>
                      <m:r>
                        <m:rPr>
                          <m:sty m:val="p"/>
                        </m:rPr>
                        <a:rPr lang="en-US">
                          <a:latin typeface="Cambria Math" panose="02040503050406030204" pitchFamily="18" charset="0"/>
                        </a:rPr>
                        <m:t>inf</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𝑋</m:t>
                              </m:r>
                            </m:sub>
                          </m:sSub>
                          <m:r>
                            <a:rPr lang="en-US">
                              <a:latin typeface="Cambria Math" panose="02040503050406030204" pitchFamily="18" charset="0"/>
                            </a:rPr>
                            <m:t> </m:t>
                          </m:r>
                          <m:r>
                            <a:rPr lang="en-US" i="1">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𝑇</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rPr>
                                <m:t>#</m:t>
                              </m:r>
                            </m:sub>
                          </m:sSub>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𝑣</m:t>
                          </m:r>
                        </m:e>
                      </m:d>
                    </m:oMath>
                  </m:oMathPara>
                </a14:m>
                <a:endParaRPr lang="en-US" dirty="0"/>
              </a:p>
              <a:p>
                <a:pPr marL="0" indent="0">
                  <a:buNone/>
                </a:pPr>
                <a:endParaRPr lang="en-US" sz="1800" dirty="0"/>
              </a:p>
              <a:p>
                <a:pPr marL="0" indent="0">
                  <a:buNone/>
                </a:pPr>
                <a:endParaRPr lang="en-US" sz="1800" dirty="0"/>
              </a:p>
              <a:p>
                <a:r>
                  <a:rPr lang="en-US" dirty="0"/>
                  <a:t>Kantorovich: </a:t>
                </a:r>
                <a14:m>
                  <m:oMath xmlns:m="http://schemas.openxmlformats.org/officeDocument/2006/math">
                    <m:r>
                      <a:rPr lang="en-US" b="0" i="1" smtClean="0">
                        <a:latin typeface="Cambria Math" panose="02040503050406030204" pitchFamily="18" charset="0"/>
                      </a:rPr>
                      <m:t>𝛾</m:t>
                    </m:r>
                  </m:oMath>
                </a14:m>
                <a:r>
                  <a:rPr lang="en-US" dirty="0"/>
                  <a:t> - coupling</a:t>
                </a:r>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𝐾</m:t>
                          </m:r>
                        </m:sub>
                      </m:sSub>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𝜇</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𝑣</m:t>
                      </m:r>
                      <m:r>
                        <a:rPr lang="en-US">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inf</m:t>
                      </m:r>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a:effectLst/>
                                  <a:latin typeface="Cambria Math" panose="02040503050406030204" pitchFamily="18" charset="0"/>
                                  <a:ea typeface="Calibri" panose="020F0502020204030204" pitchFamily="34" charset="0"/>
                                  <a:cs typeface="Times New Roman" panose="02020603050405020304" pitchFamily="18" charset="0"/>
                                </a:rPr>
                                <m:t>∫</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𝑋</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𝑌</m:t>
                              </m:r>
                            </m:sub>
                          </m:sSub>
                          <m:r>
                            <a:rPr lang="en-US">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𝑐</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𝑑</m:t>
                          </m:r>
                          <m:r>
                            <a:rPr lang="en-US" i="1">
                              <a:effectLst/>
                              <a:latin typeface="Cambria Math" panose="02040503050406030204" pitchFamily="18" charset="0"/>
                              <a:ea typeface="Calibri" panose="020F0502020204030204" pitchFamily="34" charset="0"/>
                              <a:cs typeface="Times New Roman" panose="02020603050405020304" pitchFamily="18" charset="0"/>
                            </a:rPr>
                            <m:t>𝛾</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𝛾</m:t>
                          </m:r>
                          <m:r>
                            <a:rPr lang="en-US">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Γ</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𝜇</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𝑣</m:t>
                          </m:r>
                          <m:r>
                            <a:rPr lang="en-US">
                              <a:effectLst/>
                              <a:latin typeface="Cambria Math" panose="02040503050406030204" pitchFamily="18" charset="0"/>
                              <a:ea typeface="Calibri" panose="020F0502020204030204" pitchFamily="34" charset="0"/>
                              <a:cs typeface="Times New Roman" panose="02020603050405020304" pitchFamily="18" charset="0"/>
                            </a:rPr>
                            <m:t>)</m:t>
                          </m:r>
                        </m:e>
                      </m:d>
                    </m:oMath>
                  </m:oMathPara>
                </a14:m>
                <a:endParaRPr lang="en-US" dirty="0">
                  <a:effectLst/>
                  <a:latin typeface="Georgia" panose="02040502050405020303" pitchFamily="18" charset="0"/>
                  <a:ea typeface="Calibri" panose="020F0502020204030204" pitchFamily="34" charset="0"/>
                  <a:cs typeface="Times New Roman" panose="020206030504050203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908DF0D1-FD1C-64E1-9C2B-9CD5A60C3EBB}"/>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4" name="Content Placeholder 4" descr="A diagram of a graph&#10;&#10;Description automatically generated">
            <a:extLst>
              <a:ext uri="{FF2B5EF4-FFF2-40B4-BE49-F238E27FC236}">
                <a16:creationId xmlns:a16="http://schemas.microsoft.com/office/drawing/2014/main" id="{900E7685-2E3B-198F-7FB8-DC8A1371D6FE}"/>
              </a:ext>
            </a:extLst>
          </p:cNvPr>
          <p:cNvPicPr>
            <a:picLocks noChangeAspect="1"/>
          </p:cNvPicPr>
          <p:nvPr/>
        </p:nvPicPr>
        <p:blipFill>
          <a:blip r:embed="rId4"/>
          <a:stretch>
            <a:fillRect/>
          </a:stretch>
        </p:blipFill>
        <p:spPr>
          <a:xfrm>
            <a:off x="6650567" y="678655"/>
            <a:ext cx="4791262" cy="1528763"/>
          </a:xfrm>
          <a:prstGeom prst="rect">
            <a:avLst/>
          </a:prstGeom>
        </p:spPr>
      </p:pic>
      <p:pic>
        <p:nvPicPr>
          <p:cNvPr id="7" name="Picture 6" descr="A diagram of a moving truck&#10;&#10;Description automatically generated with medium confidence">
            <a:extLst>
              <a:ext uri="{FF2B5EF4-FFF2-40B4-BE49-F238E27FC236}">
                <a16:creationId xmlns:a16="http://schemas.microsoft.com/office/drawing/2014/main" id="{1B35DB18-20B3-38E1-FBCE-AE6748F50A65}"/>
              </a:ext>
            </a:extLst>
          </p:cNvPr>
          <p:cNvPicPr>
            <a:picLocks noChangeAspect="1"/>
          </p:cNvPicPr>
          <p:nvPr/>
        </p:nvPicPr>
        <p:blipFill>
          <a:blip r:embed="rId5"/>
          <a:stretch>
            <a:fillRect/>
          </a:stretch>
        </p:blipFill>
        <p:spPr>
          <a:xfrm>
            <a:off x="4141471" y="4650583"/>
            <a:ext cx="3909058" cy="194309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442B4F-4C4E-E588-DF55-398F360EDD1C}"/>
                  </a:ext>
                </a:extLst>
              </p:cNvPr>
              <p:cNvSpPr txBox="1"/>
              <p:nvPr/>
            </p:nvSpPr>
            <p:spPr>
              <a:xfrm>
                <a:off x="7332134" y="1100666"/>
                <a:ext cx="508537"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𝜇</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𝑥</m:t>
                      </m:r>
                      <m:r>
                        <a:rPr lang="en-US" b="0" i="1" smtClean="0">
                          <a:solidFill>
                            <a:schemeClr val="accent1"/>
                          </a:solidFill>
                          <a:latin typeface="Cambria Math" panose="02040503050406030204" pitchFamily="18" charset="0"/>
                        </a:rPr>
                        <m:t>)</m:t>
                      </m:r>
                    </m:oMath>
                  </m:oMathPara>
                </a14:m>
                <a:endParaRPr lang="en-US" b="0" dirty="0">
                  <a:solidFill>
                    <a:schemeClr val="accent1"/>
                  </a:solidFill>
                </a:endParaRPr>
              </a:p>
            </p:txBody>
          </p:sp>
        </mc:Choice>
        <mc:Fallback xmlns="">
          <p:sp>
            <p:nvSpPr>
              <p:cNvPr id="8" name="TextBox 7">
                <a:extLst>
                  <a:ext uri="{FF2B5EF4-FFF2-40B4-BE49-F238E27FC236}">
                    <a16:creationId xmlns:a16="http://schemas.microsoft.com/office/drawing/2014/main" id="{33442B4F-4C4E-E588-DF55-398F360EDD1C}"/>
                  </a:ext>
                </a:extLst>
              </p:cNvPr>
              <p:cNvSpPr txBox="1">
                <a:spLocks noRot="1" noChangeAspect="1" noMove="1" noResize="1" noEditPoints="1" noAdjustHandles="1" noChangeArrowheads="1" noChangeShapeType="1" noTextEdit="1"/>
              </p:cNvSpPr>
              <p:nvPr/>
            </p:nvSpPr>
            <p:spPr>
              <a:xfrm>
                <a:off x="7332134" y="1100666"/>
                <a:ext cx="508537" cy="276999"/>
              </a:xfrm>
              <a:prstGeom prst="rect">
                <a:avLst/>
              </a:prstGeom>
              <a:blipFill>
                <a:blip r:embed="rId6"/>
                <a:stretch>
                  <a:fillRect l="-9756" r="-14634" b="-3478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369672A-2DEE-FB0A-D3FD-36AFA51803A4}"/>
              </a:ext>
            </a:extLst>
          </p:cNvPr>
          <p:cNvSpPr txBox="1"/>
          <p:nvPr/>
        </p:nvSpPr>
        <p:spPr>
          <a:xfrm>
            <a:off x="9855201" y="823667"/>
            <a:ext cx="65" cy="276999"/>
          </a:xfrm>
          <a:prstGeom prst="rect">
            <a:avLst/>
          </a:prstGeom>
          <a:solidFill>
            <a:schemeClr val="bg1"/>
          </a:solidFill>
        </p:spPr>
        <p:txBody>
          <a:bodyPr wrap="none" lIns="0" tIns="0" rIns="0" bIns="0" rtlCol="0">
            <a:spAutoFit/>
          </a:bodyPr>
          <a:lstStyle/>
          <a:p>
            <a:endParaRPr lang="en-US" b="0" dirty="0">
              <a:solidFill>
                <a:schemeClr val="accent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BD47E6-F5E3-CD18-ED45-5F8D18ABE9F3}"/>
                  </a:ext>
                </a:extLst>
              </p:cNvPr>
              <p:cNvSpPr txBox="1"/>
              <p:nvPr/>
            </p:nvSpPr>
            <p:spPr>
              <a:xfrm>
                <a:off x="9855201" y="823667"/>
                <a:ext cx="50283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𝜈</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m:t>
                      </m:r>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33BD47E6-F5E3-CD18-ED45-5F8D18ABE9F3}"/>
                  </a:ext>
                </a:extLst>
              </p:cNvPr>
              <p:cNvSpPr txBox="1">
                <a:spLocks noRot="1" noChangeAspect="1" noMove="1" noResize="1" noEditPoints="1" noAdjustHandles="1" noChangeArrowheads="1" noChangeShapeType="1" noTextEdit="1"/>
              </p:cNvSpPr>
              <p:nvPr/>
            </p:nvSpPr>
            <p:spPr>
              <a:xfrm>
                <a:off x="9855201" y="823667"/>
                <a:ext cx="502830" cy="276999"/>
              </a:xfrm>
              <a:prstGeom prst="rect">
                <a:avLst/>
              </a:prstGeom>
              <a:blipFill>
                <a:blip r:embed="rId7"/>
                <a:stretch>
                  <a:fillRect l="-7500" r="-17500" b="-34783"/>
                </a:stretch>
              </a:blipFill>
            </p:spPr>
            <p:txBody>
              <a:bodyPr/>
              <a:lstStyle/>
              <a:p>
                <a:r>
                  <a:rPr lang="en-US">
                    <a:noFill/>
                  </a:rPr>
                  <a:t> </a:t>
                </a:r>
              </a:p>
            </p:txBody>
          </p:sp>
        </mc:Fallback>
      </mc:AlternateContent>
    </p:spTree>
    <p:extLst>
      <p:ext uri="{BB962C8B-B14F-4D97-AF65-F5344CB8AC3E}">
        <p14:creationId xmlns:p14="http://schemas.microsoft.com/office/powerpoint/2010/main" val="93193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BC98-CB5B-6D77-AB7E-7FF97645B082}"/>
              </a:ext>
            </a:extLst>
          </p:cNvPr>
          <p:cNvSpPr>
            <a:spLocks noGrp="1"/>
          </p:cNvSpPr>
          <p:nvPr>
            <p:ph type="title"/>
          </p:nvPr>
        </p:nvSpPr>
        <p:spPr/>
        <p:txBody>
          <a:bodyPr/>
          <a:lstStyle/>
          <a:p>
            <a:r>
              <a:rPr lang="en-US" dirty="0"/>
              <a:t>Wasserstein gradient 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D5D2C0-D797-1432-3EC9-00E8007778CB}"/>
                  </a:ext>
                </a:extLst>
              </p:cNvPr>
              <p:cNvSpPr>
                <a:spLocks noGrp="1"/>
              </p:cNvSpPr>
              <p:nvPr>
                <p:ph idx="1"/>
              </p:nvPr>
            </p:nvSpPr>
            <p:spPr/>
            <p:txBody>
              <a:bodyPr>
                <a:normAutofit lnSpcReduction="10000"/>
              </a:bodyPr>
              <a:lstStyle/>
              <a:p>
                <a:r>
                  <a:rPr lang="en-US" dirty="0"/>
                  <a:t>Continuity equation of </a:t>
                </a:r>
                <a:r>
                  <a:rPr lang="en-US" i="1" dirty="0"/>
                  <a:t>Langevin dynamics </a:t>
                </a:r>
                <a:r>
                  <a:rPr lang="en-US" dirty="0"/>
                  <a:t>is gradient flow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2</m:t>
                        </m:r>
                      </m:sub>
                    </m:sSub>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e>
                    </m:d>
                    <m:r>
                      <a:rPr lang="en-US" b="0" i="1" smtClean="0">
                        <a:latin typeface="Cambria Math" panose="02040503050406030204" pitchFamily="18" charset="0"/>
                        <a:ea typeface="Cambria Math" panose="02040503050406030204" pitchFamily="18" charset="0"/>
                      </a:rPr>
                      <m:t>, </m:t>
                    </m:r>
                  </m:oMath>
                </a14:m>
                <a:r>
                  <a:rPr lang="en-US" dirty="0"/>
                  <a:t>i.e., </a:t>
                </a:r>
                <a:r>
                  <a:rPr lang="en-US" i="1" dirty="0"/>
                  <a:t>Fokker-Planck equation</a:t>
                </a:r>
              </a:p>
              <a:p>
                <a:pPr marL="0" indent="0" algn="ctr">
                  <a:buNone/>
                </a:pPr>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𝜌</m:t>
                            </m:r>
                          </m:e>
                          <m:sub>
                            <m:r>
                              <a:rPr lang="en-US" b="0" i="1" smtClean="0">
                                <a:latin typeface="Cambria Math" panose="02040503050406030204" pitchFamily="18" charset="0"/>
                              </a:rPr>
                              <m:t>𝑡</m:t>
                            </m:r>
                          </m:sub>
                        </m:sSub>
                      </m:num>
                      <m:den>
                        <m:r>
                          <a:rPr lang="en-US">
                            <a:latin typeface="Cambria Math" panose="02040503050406030204" pitchFamily="18" charset="0"/>
                          </a:rPr>
                          <m:t>𝜕</m:t>
                        </m:r>
                        <m:r>
                          <a:rPr lang="en-US" i="1">
                            <a:latin typeface="Cambria Math" panose="02040503050406030204" pitchFamily="18" charset="0"/>
                          </a:rPr>
                          <m:t>𝑡</m:t>
                        </m:r>
                      </m:den>
                    </m:f>
                    <m:r>
                      <a:rPr lang="en-US">
                        <a:latin typeface="Cambria Math" panose="02040503050406030204" pitchFamily="18" charset="0"/>
                      </a:rPr>
                      <m:t>=</m:t>
                    </m:r>
                    <m:r>
                      <m:rPr>
                        <m:sty m:val="p"/>
                      </m:rPr>
                      <a:rPr lang="en-US">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𝜌</m:t>
                            </m:r>
                          </m:e>
                          <m:sub>
                            <m:r>
                              <a:rPr lang="en-US" b="0" i="1" smtClean="0">
                                <a:latin typeface="Cambria Math" panose="02040503050406030204" pitchFamily="18" charset="0"/>
                              </a:rPr>
                              <m:t>𝑡</m:t>
                            </m:r>
                          </m:sub>
                        </m:sSub>
                        <m:r>
                          <m:rPr>
                            <m:sty m:val="p"/>
                          </m:rPr>
                          <a:rPr lang="en-US">
                            <a:latin typeface="Cambria Math" panose="02040503050406030204" pitchFamily="18" charset="0"/>
                          </a:rPr>
                          <m:t>∇log</m:t>
                        </m:r>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i="1">
                                    <a:latin typeface="Cambria Math" panose="02040503050406030204" pitchFamily="18" charset="0"/>
                                  </a:rPr>
                                  <m:t>𝜌</m:t>
                                </m:r>
                              </m:e>
                              <m:sub>
                                <m:r>
                                  <a:rPr lang="en-US" b="0" i="1" smtClean="0">
                                    <a:latin typeface="Cambria Math" panose="02040503050406030204" pitchFamily="18" charset="0"/>
                                  </a:rPr>
                                  <m:t>𝑡</m:t>
                                </m:r>
                              </m:sub>
                            </m:sSub>
                          </m:num>
                          <m:den>
                            <m:r>
                              <a:rPr lang="en-US" i="1">
                                <a:latin typeface="Cambria Math" panose="02040503050406030204" pitchFamily="18" charset="0"/>
                              </a:rPr>
                              <m:t>𝜈</m:t>
                            </m:r>
                          </m:den>
                        </m:f>
                      </m:e>
                    </m:d>
                  </m:oMath>
                </a14:m>
                <a:r>
                  <a:rPr lang="en-US" dirty="0"/>
                  <a:t>= </a:t>
                </a:r>
                <a14:m>
                  <m:oMath xmlns:m="http://schemas.openxmlformats.org/officeDocument/2006/math">
                    <m:r>
                      <m:rPr>
                        <m:sty m:val="p"/>
                      </m:rPr>
                      <a:rPr lang="en-US">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𝜌</m:t>
                            </m:r>
                          </m:e>
                          <m:sub>
                            <m:r>
                              <m:rPr>
                                <m:sty m:val="p"/>
                              </m:rPr>
                              <a:rPr lang="en-US" b="0" i="0" smtClean="0">
                                <a:latin typeface="Cambria Math" panose="02040503050406030204" pitchFamily="18" charset="0"/>
                              </a:rPr>
                              <m:t>t</m:t>
                            </m:r>
                          </m:sub>
                        </m:sSub>
                        <m:r>
                          <m:rPr>
                            <m:sty m:val="p"/>
                          </m:rPr>
                          <a:rPr lang="en-US">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𝑔𝑟𝑎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marL="0" indent="0">
                  <a:buNone/>
                </a:pPr>
                <a:r>
                  <a:rPr lang="en-US" dirty="0"/>
                  <a:t>   where </a:t>
                </a:r>
                <a14:m>
                  <m:oMath xmlns:m="http://schemas.openxmlformats.org/officeDocument/2006/math">
                    <m:r>
                      <a:rPr lang="en-US" i="1">
                        <a:latin typeface="Cambria Math" panose="02040503050406030204" pitchFamily="18" charset="0"/>
                      </a:rPr>
                      <m:t>𝑔𝑟𝑎</m:t>
                    </m:r>
                    <m:sSub>
                      <m:sSubPr>
                        <m:ctrlPr>
                          <a:rPr lang="en-US" i="1">
                            <a:latin typeface="Cambria Math" panose="02040503050406030204" pitchFamily="18" charset="0"/>
                          </a:rPr>
                        </m:ctrlPr>
                      </m:sSubPr>
                      <m:e>
                        <m:r>
                          <a:rPr lang="en-US" i="1">
                            <a:latin typeface="Cambria Math" panose="02040503050406030204" pitchFamily="18" charset="0"/>
                          </a:rPr>
                          <m:t>𝑑</m:t>
                        </m:r>
                      </m:e>
                      <m: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sub>
                    </m:s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𝜈</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is the Wasserstein gradient.</a:t>
                </a:r>
              </a:p>
              <a:p>
                <a:endParaRPr lang="en-US" b="0" dirty="0"/>
              </a:p>
              <a:p>
                <a:r>
                  <a:rPr lang="en-US" dirty="0"/>
                  <a:t>Equivalent to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𝜌</m:t>
                            </m:r>
                          </m:lim>
                        </m:limLow>
                      </m:fName>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𝜈</m:t>
                            </m:r>
                          </m:sub>
                        </m:sSub>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𝜌</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i="1">
                                <a:latin typeface="Cambria Math" panose="02040503050406030204" pitchFamily="18" charset="0"/>
                              </a:rPr>
                            </m:ctrlPr>
                          </m:fPr>
                          <m:num>
                            <m:r>
                              <a:rPr lang="en-US" b="0" i="1" smtClean="0">
                                <a:latin typeface="Cambria Math" panose="02040503050406030204" pitchFamily="18" charset="0"/>
                              </a:rPr>
                              <m:t>𝜌</m:t>
                            </m:r>
                          </m:num>
                          <m:den>
                            <m:r>
                              <a:rPr lang="en-US" b="0" i="1" smtClean="0">
                                <a:latin typeface="Cambria Math" panose="02040503050406030204" pitchFamily="18" charset="0"/>
                              </a:rPr>
                              <m:t>𝜈</m:t>
                            </m:r>
                          </m:den>
                        </m:f>
                        <m:r>
                          <a:rPr lang="en-US" b="0" i="1" smtClean="0">
                            <a:latin typeface="Cambria Math" panose="02040503050406030204" pitchFamily="18" charset="0"/>
                          </a:rPr>
                          <m:t>𝑑𝑥</m:t>
                        </m:r>
                      </m:e>
                    </m:func>
                  </m:oMath>
                </a14:m>
                <a:endParaRPr lang="en-US" b="0" dirty="0"/>
              </a:p>
              <a:p>
                <a:r>
                  <a:rPr lang="en-US" dirty="0"/>
                  <a:t>Rate of convergence?</a:t>
                </a:r>
              </a:p>
              <a:p>
                <a:r>
                  <a:rPr lang="en-US" dirty="0"/>
                  <a:t>Faster algorithms?</a:t>
                </a:r>
              </a:p>
              <a:p>
                <a:pPr marL="0" indent="0">
                  <a:buNone/>
                </a:pPr>
                <a:endParaRPr lang="en-US" dirty="0"/>
              </a:p>
              <a:p>
                <a:pPr marL="0" indent="0" algn="ctr">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2D5D2C0-D797-1432-3EC9-00E8007778CB}"/>
                  </a:ext>
                </a:extLst>
              </p:cNvPr>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237318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olorful grid with black lines&#10;&#10;Description automatically generated with medium confidence">
            <a:extLst>
              <a:ext uri="{FF2B5EF4-FFF2-40B4-BE49-F238E27FC236}">
                <a16:creationId xmlns:a16="http://schemas.microsoft.com/office/drawing/2014/main" id="{1B0EBF4A-5E09-00BD-4611-BFF603F74062}"/>
              </a:ext>
            </a:extLst>
          </p:cNvPr>
          <p:cNvPicPr>
            <a:picLocks noChangeAspect="1"/>
          </p:cNvPicPr>
          <p:nvPr/>
        </p:nvPicPr>
        <p:blipFill>
          <a:blip r:embed="rId3"/>
          <a:stretch>
            <a:fillRect/>
          </a:stretch>
        </p:blipFill>
        <p:spPr>
          <a:xfrm>
            <a:off x="2912529" y="1202272"/>
            <a:ext cx="3238500" cy="2159000"/>
          </a:xfrm>
          <a:prstGeom prst="rect">
            <a:avLst/>
          </a:prstGeom>
        </p:spPr>
      </p:pic>
      <p:pic>
        <p:nvPicPr>
          <p:cNvPr id="14" name="Picture 13" descr="A colorful graph with black dots&#10;&#10;Description automatically generated">
            <a:extLst>
              <a:ext uri="{FF2B5EF4-FFF2-40B4-BE49-F238E27FC236}">
                <a16:creationId xmlns:a16="http://schemas.microsoft.com/office/drawing/2014/main" id="{133701D1-E8F3-391D-F24C-168A020C9B96}"/>
              </a:ext>
            </a:extLst>
          </p:cNvPr>
          <p:cNvPicPr>
            <a:picLocks noChangeAspect="1"/>
          </p:cNvPicPr>
          <p:nvPr/>
        </p:nvPicPr>
        <p:blipFill>
          <a:blip r:embed="rId4"/>
          <a:stretch>
            <a:fillRect/>
          </a:stretch>
        </p:blipFill>
        <p:spPr>
          <a:xfrm>
            <a:off x="8377766" y="584306"/>
            <a:ext cx="3814234" cy="2844694"/>
          </a:xfrm>
          <a:prstGeom prst="rect">
            <a:avLst/>
          </a:prstGeom>
        </p:spPr>
      </p:pic>
      <p:sp>
        <p:nvSpPr>
          <p:cNvPr id="2" name="Title 1">
            <a:extLst>
              <a:ext uri="{FF2B5EF4-FFF2-40B4-BE49-F238E27FC236}">
                <a16:creationId xmlns:a16="http://schemas.microsoft.com/office/drawing/2014/main" id="{927FB795-B453-41B4-3B49-6EE0F3CFC03D}"/>
              </a:ext>
            </a:extLst>
          </p:cNvPr>
          <p:cNvSpPr>
            <a:spLocks noGrp="1"/>
          </p:cNvSpPr>
          <p:nvPr>
            <p:ph type="title"/>
          </p:nvPr>
        </p:nvSpPr>
        <p:spPr/>
        <p:txBody>
          <a:bodyPr/>
          <a:lstStyle/>
          <a:p>
            <a:r>
              <a:rPr lang="en-US" dirty="0"/>
              <a:t>Proximal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7837C7-D32B-3729-DA85-FB2AE150E446}"/>
                  </a:ext>
                </a:extLst>
              </p:cNvPr>
              <p:cNvSpPr>
                <a:spLocks noGrp="1"/>
              </p:cNvSpPr>
              <p:nvPr>
                <p:ph idx="1"/>
              </p:nvPr>
            </p:nvSpPr>
            <p:spPr>
              <a:xfrm>
                <a:off x="838200" y="1825624"/>
                <a:ext cx="5257800" cy="5032375"/>
              </a:xfrm>
            </p:spPr>
            <p:txBody>
              <a:bodyPr>
                <a:normAutofit/>
              </a:bodyPr>
              <a:lstStyle/>
              <a:p>
                <a:r>
                  <a:rPr lang="en-US" dirty="0"/>
                  <a:t>Optimization</a:t>
                </a:r>
              </a:p>
              <a:p>
                <a:endParaRPr lang="en-US" dirty="0"/>
              </a:p>
              <a:p>
                <a:endParaRPr lang="en-US" dirty="0"/>
              </a:p>
              <a:p>
                <a:r>
                  <a:rPr lang="en-US" dirty="0"/>
                  <a:t>Goal: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endParaRPr lang="en-US" b="0" dirty="0"/>
              </a:p>
              <a:p>
                <a:endParaRPr lang="en-US" dirty="0"/>
              </a:p>
              <a:p>
                <a:endParaRPr lang="en-US" dirty="0"/>
              </a:p>
              <a:p>
                <a:endParaRPr lang="en-US" dirty="0"/>
              </a:p>
              <a:p>
                <a:r>
                  <a:rPr lang="en-US" sz="2400" dirty="0"/>
                  <a:t>GD, SGD, AGD, Newton, </a:t>
                </a:r>
                <a:r>
                  <a:rPr lang="en-US" sz="2400" dirty="0" err="1"/>
                  <a:t>Chambolle</a:t>
                </a:r>
                <a:r>
                  <a:rPr lang="en-US" sz="2400" dirty="0"/>
                  <a:t>-Pock, ADMM, proximal bundle,…</a:t>
                </a:r>
              </a:p>
            </p:txBody>
          </p:sp>
        </mc:Choice>
        <mc:Fallback xmlns="">
          <p:sp>
            <p:nvSpPr>
              <p:cNvPr id="3" name="Content Placeholder 2">
                <a:extLst>
                  <a:ext uri="{FF2B5EF4-FFF2-40B4-BE49-F238E27FC236}">
                    <a16:creationId xmlns:a16="http://schemas.microsoft.com/office/drawing/2014/main" id="{DC7837C7-D32B-3729-DA85-FB2AE150E446}"/>
                  </a:ext>
                </a:extLst>
              </p:cNvPr>
              <p:cNvSpPr>
                <a:spLocks noGrp="1" noRot="1" noChangeAspect="1" noMove="1" noResize="1" noEditPoints="1" noAdjustHandles="1" noChangeArrowheads="1" noChangeShapeType="1" noTextEdit="1"/>
              </p:cNvSpPr>
              <p:nvPr>
                <p:ph idx="1"/>
              </p:nvPr>
            </p:nvSpPr>
            <p:spPr>
              <a:xfrm>
                <a:off x="838200" y="1825624"/>
                <a:ext cx="5257800" cy="5032375"/>
              </a:xfrm>
              <a:blipFill>
                <a:blip r:embed="rId5"/>
                <a:stretch>
                  <a:fillRect l="-2169" t="-2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31386FF-F6F9-4282-1BF4-E4BA194B837B}"/>
                  </a:ext>
                </a:extLst>
              </p:cNvPr>
              <p:cNvSpPr txBox="1">
                <a:spLocks/>
              </p:cNvSpPr>
              <p:nvPr/>
            </p:nvSpPr>
            <p:spPr>
              <a:xfrm>
                <a:off x="6096000" y="1825625"/>
                <a:ext cx="5257800" cy="503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Sampling</a:t>
                </a:r>
              </a:p>
              <a:p>
                <a:endParaRPr lang="en-US" dirty="0"/>
              </a:p>
              <a:p>
                <a:endParaRPr lang="en-US" dirty="0"/>
              </a:p>
              <a:p>
                <a:r>
                  <a:rPr lang="en-US" dirty="0"/>
                  <a:t>Goal: sample from </a:t>
                </a:r>
                <a14:m>
                  <m:oMath xmlns:m="http://schemas.openxmlformats.org/officeDocument/2006/math">
                    <m:r>
                      <a:rPr lang="en-US" b="0" i="1" smtClean="0">
                        <a:latin typeface="Cambria Math" panose="02040503050406030204" pitchFamily="18" charset="0"/>
                      </a:rPr>
                      <m:t>𝜈</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p>
                    </m:sSup>
                  </m:oMath>
                </a14:m>
                <a:endParaRPr lang="en-US" dirty="0"/>
              </a:p>
              <a:p>
                <a:endParaRPr lang="en-US" dirty="0"/>
              </a:p>
              <a:p>
                <a:endParaRPr lang="en-US" dirty="0"/>
              </a:p>
              <a:p>
                <a:endParaRPr lang="en-US" dirty="0"/>
              </a:p>
              <a:p>
                <a:r>
                  <a:rPr lang="en-US" sz="2400" dirty="0"/>
                  <a:t>ULA, proximal Langevin algorithm, symmetric Langevin algorithm, …</a:t>
                </a:r>
              </a:p>
            </p:txBody>
          </p:sp>
        </mc:Choice>
        <mc:Fallback xmlns="">
          <p:sp>
            <p:nvSpPr>
              <p:cNvPr id="4" name="Content Placeholder 2">
                <a:extLst>
                  <a:ext uri="{FF2B5EF4-FFF2-40B4-BE49-F238E27FC236}">
                    <a16:creationId xmlns:a16="http://schemas.microsoft.com/office/drawing/2014/main" id="{331386FF-F6F9-4282-1BF4-E4BA194B837B}"/>
                  </a:ext>
                </a:extLst>
              </p:cNvPr>
              <p:cNvSpPr txBox="1">
                <a:spLocks noRot="1" noChangeAspect="1" noMove="1" noResize="1" noEditPoints="1" noAdjustHandles="1" noChangeArrowheads="1" noChangeShapeType="1" noTextEdit="1"/>
              </p:cNvSpPr>
              <p:nvPr/>
            </p:nvSpPr>
            <p:spPr>
              <a:xfrm>
                <a:off x="6096000" y="1825625"/>
                <a:ext cx="5257800" cy="5032374"/>
              </a:xfrm>
              <a:prstGeom prst="rect">
                <a:avLst/>
              </a:prstGeom>
              <a:blipFill>
                <a:blip r:embed="rId6"/>
                <a:stretch>
                  <a:fillRect l="-2169" t="-2015"/>
                </a:stretch>
              </a:blipFill>
            </p:spPr>
            <p:txBody>
              <a:bodyPr/>
              <a:lstStyle/>
              <a:p>
                <a:r>
                  <a:rPr lang="en-US">
                    <a:noFill/>
                  </a:rPr>
                  <a:t> </a:t>
                </a:r>
              </a:p>
            </p:txBody>
          </p:sp>
        </mc:Fallback>
      </mc:AlternateContent>
      <p:pic>
        <p:nvPicPr>
          <p:cNvPr id="10" name="Picture 9" descr="A math equations on a white background&#10;&#10;Description automatically generated">
            <a:extLst>
              <a:ext uri="{FF2B5EF4-FFF2-40B4-BE49-F238E27FC236}">
                <a16:creationId xmlns:a16="http://schemas.microsoft.com/office/drawing/2014/main" id="{A9D043FC-3852-5E10-45AB-DCCF3D28E277}"/>
              </a:ext>
            </a:extLst>
          </p:cNvPr>
          <p:cNvPicPr>
            <a:picLocks noChangeAspect="1"/>
          </p:cNvPicPr>
          <p:nvPr/>
        </p:nvPicPr>
        <p:blipFill>
          <a:blip r:embed="rId7"/>
          <a:stretch>
            <a:fillRect/>
          </a:stretch>
        </p:blipFill>
        <p:spPr>
          <a:xfrm>
            <a:off x="838200" y="3841203"/>
            <a:ext cx="4041000" cy="1378619"/>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0A5AED8-026F-DB61-4BC9-6FADA90B7C77}"/>
              </a:ext>
            </a:extLst>
          </p:cNvPr>
          <p:cNvPicPr>
            <a:picLocks noChangeAspect="1"/>
          </p:cNvPicPr>
          <p:nvPr/>
        </p:nvPicPr>
        <p:blipFill>
          <a:blip r:embed="rId8"/>
          <a:stretch>
            <a:fillRect/>
          </a:stretch>
        </p:blipFill>
        <p:spPr>
          <a:xfrm>
            <a:off x="5603499" y="3910395"/>
            <a:ext cx="6588501" cy="1233104"/>
          </a:xfrm>
          <a:prstGeom prst="rect">
            <a:avLst/>
          </a:prstGeom>
        </p:spPr>
      </p:pic>
    </p:spTree>
    <p:extLst>
      <p:ext uri="{BB962C8B-B14F-4D97-AF65-F5344CB8AC3E}">
        <p14:creationId xmlns:p14="http://schemas.microsoft.com/office/powerpoint/2010/main" val="116600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8084-6FC0-F266-0852-8071D8DA939A}"/>
              </a:ext>
            </a:extLst>
          </p:cNvPr>
          <p:cNvSpPr>
            <a:spLocks noGrp="1"/>
          </p:cNvSpPr>
          <p:nvPr>
            <p:ph type="title"/>
          </p:nvPr>
        </p:nvSpPr>
        <p:spPr/>
        <p:txBody>
          <a:bodyPr/>
          <a:lstStyle/>
          <a:p>
            <a:r>
              <a:rPr lang="en-US" dirty="0"/>
              <a:t>Topics (tentative)</a:t>
            </a:r>
          </a:p>
        </p:txBody>
      </p:sp>
      <p:sp>
        <p:nvSpPr>
          <p:cNvPr id="3" name="Content Placeholder 2">
            <a:extLst>
              <a:ext uri="{FF2B5EF4-FFF2-40B4-BE49-F238E27FC236}">
                <a16:creationId xmlns:a16="http://schemas.microsoft.com/office/drawing/2014/main" id="{0E4BD258-B4D0-BD99-01E7-441CABBD4263}"/>
              </a:ext>
            </a:extLst>
          </p:cNvPr>
          <p:cNvSpPr>
            <a:spLocks noGrp="1"/>
          </p:cNvSpPr>
          <p:nvPr>
            <p:ph idx="1"/>
          </p:nvPr>
        </p:nvSpPr>
        <p:spPr/>
        <p:txBody>
          <a:bodyPr>
            <a:normAutofit lnSpcReduction="10000"/>
          </a:bodyPr>
          <a:lstStyle/>
          <a:p>
            <a:r>
              <a:rPr lang="en-US" dirty="0"/>
              <a:t>Continuous optimization  </a:t>
            </a:r>
          </a:p>
          <a:p>
            <a:pPr lvl="1">
              <a:buFont typeface="Courier New" panose="02070309020205020404" pitchFamily="49" charset="0"/>
              <a:buChar char="o"/>
            </a:pPr>
            <a:r>
              <a:rPr lang="en-US" dirty="0" err="1"/>
              <a:t>Subgradient</a:t>
            </a:r>
            <a:r>
              <a:rPr lang="en-US" dirty="0"/>
              <a:t> method</a:t>
            </a:r>
          </a:p>
          <a:p>
            <a:pPr lvl="1">
              <a:buFont typeface="Courier New" panose="02070309020205020404" pitchFamily="49" charset="0"/>
              <a:buChar char="o"/>
            </a:pPr>
            <a:r>
              <a:rPr lang="en-US" dirty="0"/>
              <a:t>Mirror descent</a:t>
            </a:r>
          </a:p>
          <a:p>
            <a:pPr lvl="1">
              <a:buFont typeface="Courier New" panose="02070309020205020404" pitchFamily="49" charset="0"/>
              <a:buChar char="o"/>
            </a:pPr>
            <a:r>
              <a:rPr lang="en-US" dirty="0"/>
              <a:t>Proximal gradient method</a:t>
            </a:r>
          </a:p>
          <a:p>
            <a:pPr lvl="1">
              <a:buFont typeface="Courier New" panose="02070309020205020404" pitchFamily="49" charset="0"/>
              <a:buChar char="o"/>
            </a:pPr>
            <a:r>
              <a:rPr lang="en-US" dirty="0"/>
              <a:t>Frank-Wolfe method</a:t>
            </a:r>
          </a:p>
          <a:p>
            <a:r>
              <a:rPr lang="en-US" dirty="0"/>
              <a:t>Stochastic  optimization  </a:t>
            </a:r>
          </a:p>
          <a:p>
            <a:pPr lvl="1">
              <a:buFont typeface="Courier New" panose="02070309020205020404" pitchFamily="49" charset="0"/>
              <a:buChar char="o"/>
            </a:pPr>
            <a:r>
              <a:rPr lang="en-US" dirty="0"/>
              <a:t>Stochastic approximation and sample average approximation</a:t>
            </a:r>
          </a:p>
          <a:p>
            <a:pPr lvl="1">
              <a:buFont typeface="Courier New" panose="02070309020205020404" pitchFamily="49" charset="0"/>
              <a:buChar char="o"/>
            </a:pPr>
            <a:r>
              <a:rPr lang="en-US" dirty="0"/>
              <a:t>﻿Dynamic programming and reinforcement learning</a:t>
            </a:r>
          </a:p>
          <a:p>
            <a:pPr lvl="1">
              <a:buFont typeface="Courier New" panose="02070309020205020404" pitchFamily="49" charset="0"/>
              <a:buChar char="o"/>
            </a:pPr>
            <a:r>
              <a:rPr lang="en-US" dirty="0"/>
              <a:t>Risk averse optimization</a:t>
            </a:r>
          </a:p>
          <a:p>
            <a:pPr lvl="1">
              <a:buFont typeface="Courier New" panose="02070309020205020404" pitchFamily="49" charset="0"/>
              <a:buChar char="o"/>
            </a:pPr>
            <a:r>
              <a:rPr lang="en-US" dirty="0"/>
              <a:t>﻿Distributionally robust optimization</a:t>
            </a:r>
          </a:p>
          <a:p>
            <a:pPr lvl="1">
              <a:buFont typeface="Courier New" panose="02070309020205020404" pitchFamily="49" charset="0"/>
              <a:buChar char="o"/>
            </a:pPr>
            <a:r>
              <a:rPr lang="en-US" dirty="0"/>
              <a:t>﻿Statistical efficiency</a:t>
            </a:r>
          </a:p>
          <a:p>
            <a:endParaRPr lang="en-US" dirty="0"/>
          </a:p>
          <a:p>
            <a:endParaRPr lang="en-US" dirty="0"/>
          </a:p>
        </p:txBody>
      </p:sp>
    </p:spTree>
    <p:extLst>
      <p:ext uri="{BB962C8B-B14F-4D97-AF65-F5344CB8AC3E}">
        <p14:creationId xmlns:p14="http://schemas.microsoft.com/office/powerpoint/2010/main" val="230427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BD258-B4D0-BD99-01E7-441CABBD4263}"/>
              </a:ext>
            </a:extLst>
          </p:cNvPr>
          <p:cNvSpPr>
            <a:spLocks noGrp="1"/>
          </p:cNvSpPr>
          <p:nvPr>
            <p:ph idx="1"/>
          </p:nvPr>
        </p:nvSpPr>
        <p:spPr>
          <a:xfrm>
            <a:off x="838200" y="644525"/>
            <a:ext cx="10260724" cy="5787806"/>
          </a:xfrm>
        </p:spPr>
        <p:txBody>
          <a:bodyPr>
            <a:normAutofit/>
          </a:bodyPr>
          <a:lstStyle/>
          <a:p>
            <a:r>
              <a:rPr lang="en-US" dirty="0"/>
              <a:t>Optimal transport</a:t>
            </a:r>
          </a:p>
          <a:p>
            <a:pPr lvl="1">
              <a:buFont typeface="Courier New" panose="02070309020205020404" pitchFamily="49" charset="0"/>
              <a:buChar char="o"/>
            </a:pPr>
            <a:r>
              <a:rPr lang="en-US" dirty="0"/>
              <a:t>Monge-Kantorovich problem and Kantorovich duality</a:t>
            </a:r>
          </a:p>
          <a:p>
            <a:pPr lvl="1">
              <a:buFont typeface="Courier New" panose="02070309020205020404" pitchFamily="49" charset="0"/>
              <a:buChar char="o"/>
            </a:pPr>
            <a:r>
              <a:rPr lang="en-US" dirty="0"/>
              <a:t>Wasserstein space and Otto’s calculus</a:t>
            </a:r>
          </a:p>
          <a:p>
            <a:pPr lvl="1">
              <a:buFont typeface="Courier New" panose="02070309020205020404" pitchFamily="49" charset="0"/>
              <a:buChar char="o"/>
            </a:pPr>
            <a:r>
              <a:rPr lang="en-US" dirty="0"/>
              <a:t>Transport inequalities</a:t>
            </a:r>
          </a:p>
          <a:p>
            <a:pPr lvl="1">
              <a:buFont typeface="Courier New" panose="02070309020205020404" pitchFamily="49" charset="0"/>
              <a:buChar char="o"/>
            </a:pPr>
            <a:r>
              <a:rPr lang="en-US" dirty="0"/>
              <a:t>Entropic regularization and gradient flows</a:t>
            </a:r>
          </a:p>
          <a:p>
            <a:pPr lvl="1">
              <a:buFont typeface="Courier New" panose="02070309020205020404" pitchFamily="49" charset="0"/>
              <a:buChar char="o"/>
            </a:pPr>
            <a:r>
              <a:rPr lang="en-US" dirty="0" err="1"/>
              <a:t>Sinkhorn</a:t>
            </a:r>
            <a:r>
              <a:rPr lang="en-US" dirty="0"/>
              <a:t> algorithm</a:t>
            </a:r>
          </a:p>
          <a:p>
            <a:pPr lvl="1">
              <a:buFont typeface="Courier New" panose="02070309020205020404" pitchFamily="49" charset="0"/>
              <a:buChar char="o"/>
            </a:pPr>
            <a:r>
              <a:rPr lang="en-US" dirty="0"/>
              <a:t>Economics applications</a:t>
            </a:r>
          </a:p>
          <a:p>
            <a:r>
              <a:rPr lang="en-US" dirty="0"/>
              <a:t>Sampling</a:t>
            </a:r>
          </a:p>
          <a:p>
            <a:pPr lvl="1">
              <a:buFont typeface="Courier New" panose="02070309020205020404" pitchFamily="49" charset="0"/>
              <a:buChar char="o"/>
            </a:pPr>
            <a:r>
              <a:rPr lang="en-US" dirty="0"/>
              <a:t>Rejection sampling and Metropolis–Hastings filter</a:t>
            </a:r>
          </a:p>
          <a:p>
            <a:pPr lvl="1">
              <a:buFont typeface="Courier New" panose="02070309020205020404" pitchFamily="49" charset="0"/>
              <a:buChar char="o"/>
            </a:pPr>
            <a:r>
              <a:rPr lang="en-US" dirty="0"/>
              <a:t>﻿Stochastic calculus</a:t>
            </a:r>
          </a:p>
          <a:p>
            <a:pPr lvl="1">
              <a:buFont typeface="Courier New" panose="02070309020205020404" pitchFamily="49" charset="0"/>
              <a:buChar char="o"/>
            </a:pPr>
            <a:r>
              <a:rPr lang="en-US" dirty="0"/>
              <a:t>﻿Langevin Monte Carlo</a:t>
            </a:r>
          </a:p>
          <a:p>
            <a:pPr lvl="1">
              <a:buFont typeface="Courier New" panose="02070309020205020404" pitchFamily="49" charset="0"/>
              <a:buChar char="o"/>
            </a:pPr>
            <a:r>
              <a:rPr lang="en-US" dirty="0"/>
              <a:t>﻿Proximal sampling</a:t>
            </a:r>
          </a:p>
          <a:p>
            <a:pPr lvl="1">
              <a:buFont typeface="Courier New" panose="02070309020205020404" pitchFamily="49" charset="0"/>
              <a:buChar char="o"/>
            </a:pPr>
            <a:r>
              <a:rPr lang="en-US" dirty="0"/>
              <a:t>Diffusion generative models </a:t>
            </a:r>
          </a:p>
          <a:p>
            <a:pPr lvl="1">
              <a:buFont typeface="Courier New" panose="02070309020205020404" pitchFamily="49" charset="0"/>
              <a:buChar char="o"/>
            </a:pPr>
            <a:r>
              <a:rPr lang="en-US" dirty="0"/>
              <a:t>Differential privacy</a:t>
            </a:r>
          </a:p>
        </p:txBody>
      </p:sp>
    </p:spTree>
    <p:extLst>
      <p:ext uri="{BB962C8B-B14F-4D97-AF65-F5344CB8AC3E}">
        <p14:creationId xmlns:p14="http://schemas.microsoft.com/office/powerpoint/2010/main" val="2561772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ABD3-1849-F2E1-59F9-C1B6811ED47D}"/>
              </a:ext>
            </a:extLst>
          </p:cNvPr>
          <p:cNvSpPr>
            <a:spLocks noGrp="1"/>
          </p:cNvSpPr>
          <p:nvPr>
            <p:ph type="title"/>
          </p:nvPr>
        </p:nvSpPr>
        <p:spPr>
          <a:xfrm>
            <a:off x="838200" y="2766218"/>
            <a:ext cx="10515600" cy="1325563"/>
          </a:xfrm>
        </p:spPr>
        <p:txBody>
          <a:bodyPr/>
          <a:lstStyle/>
          <a:p>
            <a:pPr algn="ctr"/>
            <a:r>
              <a:rPr lang="en-US" b="1" dirty="0"/>
              <a:t>Optimization basics</a:t>
            </a:r>
          </a:p>
        </p:txBody>
      </p:sp>
    </p:spTree>
    <p:extLst>
      <p:ext uri="{BB962C8B-B14F-4D97-AF65-F5344CB8AC3E}">
        <p14:creationId xmlns:p14="http://schemas.microsoft.com/office/powerpoint/2010/main" val="3824444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E635-9FBA-D11E-6E4A-5D6CEAABB04E}"/>
              </a:ext>
            </a:extLst>
          </p:cNvPr>
          <p:cNvSpPr>
            <a:spLocks noGrp="1"/>
          </p:cNvSpPr>
          <p:nvPr>
            <p:ph type="title"/>
          </p:nvPr>
        </p:nvSpPr>
        <p:spPr/>
        <p:txBody>
          <a:bodyPr/>
          <a:lstStyle/>
          <a:p>
            <a:r>
              <a:rPr lang="en-US" dirty="0"/>
              <a:t>Optimization program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AC0E70-7BEA-9D0A-3709-07CEB090AB08}"/>
                  </a:ext>
                </a:extLst>
              </p:cNvPr>
              <p:cNvSpPr>
                <a:spLocks noGrp="1"/>
              </p:cNvSpPr>
              <p:nvPr>
                <p:ph idx="1"/>
              </p:nvPr>
            </p:nvSpPr>
            <p:spPr/>
            <p:txBody>
              <a:bodyPr/>
              <a:lstStyle/>
              <a:p>
                <a:r>
                  <a:rPr lang="en-US" dirty="0"/>
                  <a:t>Optimization in general</a:t>
                </a:r>
              </a:p>
              <a:p>
                <a:pPr marL="0" indent="0" algn="ctr">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𝐶</m:t>
                              </m:r>
                            </m:lim>
                          </m:limLow>
                        </m:fName>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a:p>
                <a14:m>
                  <m:oMath xmlns:m="http://schemas.openxmlformats.org/officeDocument/2006/math">
                    <m:r>
                      <a:rPr lang="en-US" b="0" i="1" smtClean="0">
                        <a:latin typeface="Cambria Math" panose="02040503050406030204" pitchFamily="18" charset="0"/>
                      </a:rPr>
                      <m:t>𝑥</m:t>
                    </m:r>
                  </m:oMath>
                </a14:m>
                <a:r>
                  <a:rPr lang="en-US" dirty="0"/>
                  <a:t>: decision variable</a:t>
                </a:r>
              </a:p>
              <a:p>
                <a14:m>
                  <m:oMath xmlns:m="http://schemas.openxmlformats.org/officeDocument/2006/math">
                    <m:r>
                      <a:rPr lang="en-US" b="0" i="1" smtClean="0">
                        <a:latin typeface="Cambria Math" panose="02040503050406030204" pitchFamily="18" charset="0"/>
                      </a:rPr>
                      <m:t>𝑓</m:t>
                    </m:r>
                  </m:oMath>
                </a14:m>
                <a:r>
                  <a:rPr lang="en-US" dirty="0"/>
                  <a:t>: objective function</a:t>
                </a:r>
              </a:p>
              <a:p>
                <a14:m>
                  <m:oMath xmlns:m="http://schemas.openxmlformats.org/officeDocument/2006/math">
                    <m:r>
                      <a:rPr lang="en-US" b="0" i="1" smtClean="0">
                        <a:latin typeface="Cambria Math" panose="02040503050406030204" pitchFamily="18" charset="0"/>
                      </a:rPr>
                      <m:t>𝐶</m:t>
                    </m:r>
                  </m:oMath>
                </a14:m>
                <a:r>
                  <a:rPr lang="en-US" dirty="0"/>
                  <a:t>: feasible region</a:t>
                </a:r>
              </a:p>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constraints</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lgn="ctr">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 </m:t>
                    </m:r>
                    <m:r>
                      <a:rPr lang="en-US" b="0" i="1" smtClean="0">
                        <a:latin typeface="Cambria Math" panose="02040503050406030204" pitchFamily="18" charset="0"/>
                      </a:rPr>
                      <m:t>𝑗</m:t>
                    </m:r>
                    <m:r>
                      <a:rPr lang="en-US" b="0" i="1" smtClean="0">
                        <a:latin typeface="Cambria Math" panose="02040503050406030204" pitchFamily="18" charset="0"/>
                      </a:rPr>
                      <m:t>=1,…, </m:t>
                    </m:r>
                    <m:r>
                      <a:rPr lang="en-US" b="0" i="1" smtClean="0">
                        <a:latin typeface="Cambria Math" panose="02040503050406030204" pitchFamily="18" charset="0"/>
                      </a:rPr>
                      <m:t>𝑞</m:t>
                    </m:r>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8AC0E70-7BEA-9D0A-3709-07CEB090AB0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86661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41CA-42F2-0447-BD34-A86DFD874173}"/>
              </a:ext>
            </a:extLst>
          </p:cNvPr>
          <p:cNvSpPr>
            <a:spLocks noGrp="1"/>
          </p:cNvSpPr>
          <p:nvPr>
            <p:ph type="title"/>
          </p:nvPr>
        </p:nvSpPr>
        <p:spPr/>
        <p:txBody>
          <a:bodyPr/>
          <a:lstStyle/>
          <a:p>
            <a:r>
              <a:rPr lang="en-US" dirty="0"/>
              <a:t>Types of optimization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5C6604-C1B0-91CC-E172-E55C36E8D856}"/>
                  </a:ext>
                </a:extLst>
              </p:cNvPr>
              <p:cNvSpPr>
                <a:spLocks noGrp="1"/>
              </p:cNvSpPr>
              <p:nvPr>
                <p:ph idx="1"/>
              </p:nvPr>
            </p:nvSpPr>
            <p:spPr/>
            <p:txBody>
              <a:bodyPr>
                <a:normAutofit/>
              </a:bodyPr>
              <a:lstStyle/>
              <a:p>
                <a:r>
                  <a:rPr lang="en-US" dirty="0"/>
                  <a:t>Linear optimization</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𝑥</m:t>
                          </m:r>
                        </m:e>
                      </m:func>
                    </m:oMath>
                  </m:oMathPara>
                </a14:m>
                <a:endParaRPr lang="en-US" dirty="0"/>
              </a:p>
              <a:p>
                <a:pPr marL="0" indent="0" algn="ctr">
                  <a:buNone/>
                </a:pP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a:p>
                <a:r>
                  <a:rPr lang="en-US" dirty="0"/>
                  <a:t>Nonlinear optimization</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m:oMathPara>
                </a14:m>
                <a:endParaRPr lang="en-US" dirty="0"/>
              </a:p>
              <a:p>
                <a:pPr marL="0" indent="0" algn="ctr">
                  <a:buNone/>
                </a:pP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endParaRPr lang="en-US" dirty="0"/>
              </a:p>
              <a:p>
                <a:r>
                  <a:rPr lang="en-US" dirty="0"/>
                  <a:t>Stochastic optimization</a:t>
                </a:r>
              </a:p>
              <a:p>
                <a:pPr marL="0" indent="0" algn="ctr">
                  <a:buNone/>
                </a:pPr>
                <a:r>
                  <a:rPr lang="en-US" b="0" dirty="0">
                    <a:ea typeface="Cambria Math" panose="02040503050406030204" pitchFamily="18" charset="0"/>
                  </a:rPr>
                  <a:t>			      </a:t>
                </a: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min</m:t>
                        </m:r>
                      </m:fName>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e>
                    </m:func>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𝜉</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oMath>
                </a14:m>
                <a:endParaRPr lang="en-US" dirty="0"/>
              </a:p>
              <a:p>
                <a:r>
                  <a:rPr lang="en-US" dirty="0"/>
                  <a:t>Multistage, robust, infinite dimensional, …</a:t>
                </a:r>
              </a:p>
            </p:txBody>
          </p:sp>
        </mc:Choice>
        <mc:Fallback xmlns="">
          <p:sp>
            <p:nvSpPr>
              <p:cNvPr id="3" name="Content Placeholder 2">
                <a:extLst>
                  <a:ext uri="{FF2B5EF4-FFF2-40B4-BE49-F238E27FC236}">
                    <a16:creationId xmlns:a16="http://schemas.microsoft.com/office/drawing/2014/main" id="{F35C6604-C1B0-91CC-E172-E55C36E8D856}"/>
                  </a:ext>
                </a:extLst>
              </p:cNvPr>
              <p:cNvSpPr>
                <a:spLocks noGrp="1" noRot="1" noChangeAspect="1" noMove="1" noResize="1" noEditPoints="1" noAdjustHandles="1" noChangeArrowheads="1" noChangeShapeType="1" noTextEdit="1"/>
              </p:cNvSpPr>
              <p:nvPr>
                <p:ph idx="1"/>
              </p:nvPr>
            </p:nvSpPr>
            <p:spPr>
              <a:blipFill>
                <a:blip r:embed="rId2"/>
                <a:stretch>
                  <a:fillRect l="-1086" t="-2326" b="-2907"/>
                </a:stretch>
              </a:blipFill>
            </p:spPr>
            <p:txBody>
              <a:bodyPr/>
              <a:lstStyle/>
              <a:p>
                <a:r>
                  <a:rPr lang="en-US">
                    <a:noFill/>
                  </a:rPr>
                  <a:t> </a:t>
                </a:r>
              </a:p>
            </p:txBody>
          </p:sp>
        </mc:Fallback>
      </mc:AlternateContent>
    </p:spTree>
    <p:extLst>
      <p:ext uri="{BB962C8B-B14F-4D97-AF65-F5344CB8AC3E}">
        <p14:creationId xmlns:p14="http://schemas.microsoft.com/office/powerpoint/2010/main" val="143901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B75E-C486-E987-2C7B-4C6F138A3B5D}"/>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6843D255-028F-1110-5F07-3A9FC04C5070}"/>
              </a:ext>
            </a:extLst>
          </p:cNvPr>
          <p:cNvSpPr>
            <a:spLocks noGrp="1"/>
          </p:cNvSpPr>
          <p:nvPr>
            <p:ph idx="1"/>
          </p:nvPr>
        </p:nvSpPr>
        <p:spPr/>
        <p:txBody>
          <a:bodyPr>
            <a:normAutofit/>
          </a:bodyPr>
          <a:lstStyle/>
          <a:p>
            <a:r>
              <a:rPr lang="en-US" dirty="0"/>
              <a:t>Time: Tuesday &amp; Thursday, 11:05 – 12:20 pm</a:t>
            </a:r>
          </a:p>
          <a:p>
            <a:r>
              <a:rPr lang="en-US" dirty="0"/>
              <a:t>Location: Meliora Hall 209</a:t>
            </a:r>
          </a:p>
          <a:p>
            <a:r>
              <a:rPr lang="en-US" dirty="0"/>
              <a:t>Instructor: Jiaming Liang</a:t>
            </a:r>
          </a:p>
          <a:p>
            <a:r>
              <a:rPr lang="en-US" dirty="0"/>
              <a:t>Blackboard</a:t>
            </a:r>
          </a:p>
          <a:p>
            <a:r>
              <a:rPr lang="en-US" dirty="0"/>
              <a:t>Website: </a:t>
            </a:r>
            <a:r>
              <a:rPr lang="en-US" dirty="0">
                <a:hlinkClick r:id="rId2"/>
              </a:rPr>
              <a:t>https://jiaming-liang.github.io/CONTALG.html</a:t>
            </a:r>
            <a:endParaRPr lang="en-US" dirty="0"/>
          </a:p>
          <a:p>
            <a:r>
              <a:rPr lang="en-US" dirty="0"/>
              <a:t>Office hour: by appointment</a:t>
            </a:r>
          </a:p>
          <a:p>
            <a:endParaRPr lang="en-US" dirty="0"/>
          </a:p>
        </p:txBody>
      </p:sp>
    </p:spTree>
    <p:extLst>
      <p:ext uri="{BB962C8B-B14F-4D97-AF65-F5344CB8AC3E}">
        <p14:creationId xmlns:p14="http://schemas.microsoft.com/office/powerpoint/2010/main" val="977813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E2EF-2844-8C33-7892-0EB1161D7CDB}"/>
              </a:ext>
            </a:extLst>
          </p:cNvPr>
          <p:cNvSpPr>
            <a:spLocks noGrp="1"/>
          </p:cNvSpPr>
          <p:nvPr>
            <p:ph type="title"/>
          </p:nvPr>
        </p:nvSpPr>
        <p:spPr/>
        <p:txBody>
          <a:bodyPr/>
          <a:lstStyle/>
          <a:p>
            <a:r>
              <a:rPr lang="en-US" dirty="0"/>
              <a:t>Black-box oracles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0A04F0-450D-DAA3-C295-1E55606A4B8E}"/>
                  </a:ext>
                </a:extLst>
              </p:cNvPr>
              <p:cNvSpPr>
                <a:spLocks noGrp="1"/>
              </p:cNvSpPr>
              <p:nvPr>
                <p:ph idx="1"/>
              </p:nvPr>
            </p:nvSpPr>
            <p:spPr>
              <a:xfrm>
                <a:off x="838200" y="1825623"/>
                <a:ext cx="10515600" cy="4397377"/>
              </a:xfrm>
            </p:spPr>
            <p:txBody>
              <a:bodyPr>
                <a:normAutofit lnSpcReduction="10000"/>
              </a:bodyPr>
              <a:lstStyle/>
              <a:p>
                <a:r>
                  <a:rPr lang="en-US" dirty="0"/>
                  <a:t>How do we access to </a:t>
                </a:r>
                <a14:m>
                  <m:oMath xmlns:m="http://schemas.openxmlformats.org/officeDocument/2006/math">
                    <m:r>
                      <a:rPr lang="en-US" b="0" i="1" smtClean="0">
                        <a:latin typeface="Cambria Math" panose="02040503050406030204" pitchFamily="18" charset="0"/>
                      </a:rPr>
                      <m:t>𝑓</m:t>
                    </m:r>
                  </m:oMath>
                </a14:m>
                <a:r>
                  <a:rPr lang="en-US" dirty="0"/>
                  <a:t>?</a:t>
                </a:r>
              </a:p>
              <a:p>
                <a:pPr>
                  <a:lnSpc>
                    <a:spcPct val="110000"/>
                  </a:lnSpc>
                </a:pPr>
                <a:endParaRPr lang="en-US" sz="1500" dirty="0"/>
              </a:p>
              <a:p>
                <a:r>
                  <a:rPr lang="en-US" dirty="0"/>
                  <a:t>Zeroth-order: given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a:t>, it returns the function value </a:t>
                </a:r>
                <a14:m>
                  <m:oMath xmlns:m="http://schemas.openxmlformats.org/officeDocument/2006/math">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oMath>
                </a14:m>
                <a:endParaRPr lang="en-US" b="0" dirty="0"/>
              </a:p>
              <a:p>
                <a:endParaRPr lang="en-US" sz="1500" b="0" dirty="0"/>
              </a:p>
              <a:p>
                <a:r>
                  <a:rPr lang="en-US" dirty="0"/>
                  <a:t>First-order: given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a:t>, it returns the (sub)gradient </a:t>
                </a:r>
                <a14:m>
                  <m:oMath xmlns:m="http://schemas.openxmlformats.org/officeDocument/2006/math">
                    <m:r>
                      <m:rPr>
                        <m:sty m:val="p"/>
                      </m:rPr>
                      <a:rPr lang="en-US" b="0" i="0"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oMath>
                </a14:m>
                <a:endParaRPr lang="en-US" dirty="0"/>
              </a:p>
              <a:p>
                <a:endParaRPr lang="en-US" sz="1400" dirty="0"/>
              </a:p>
              <a:p>
                <a:r>
                  <a:rPr lang="en-US" dirty="0"/>
                  <a:t>Stochastic zeroth-order: given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r>
                      <m:rPr>
                        <m:sty m:val="p"/>
                      </m:rPr>
                      <a:rPr lang="en-US" b="0" i="0" smtClean="0">
                        <a:latin typeface="Cambria Math" panose="02040503050406030204" pitchFamily="18" charset="0"/>
                      </a:rPr>
                      <m:t>Ξ</m:t>
                    </m:r>
                  </m:oMath>
                </a14:m>
                <a:r>
                  <a:rPr lang="en-US" dirty="0"/>
                  <a:t>, it returns </a:t>
                </a:r>
                <a14:m>
                  <m:oMath xmlns:m="http://schemas.openxmlformats.org/officeDocument/2006/math">
                    <m:r>
                      <m:rPr>
                        <m:sty m:val="p"/>
                      </m:rPr>
                      <a:rPr lang="en-US" b="0" i="0" smtClean="0">
                        <a:solidFill>
                          <a:srgbClr val="FF0000"/>
                        </a:solidFill>
                        <a:latin typeface="Cambria Math" panose="02040503050406030204" pitchFamily="18" charset="0"/>
                      </a:rPr>
                      <m:t>F</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𝜉</m:t>
                        </m:r>
                      </m:e>
                    </m:d>
                  </m:oMath>
                </a14:m>
                <a:endParaRPr lang="en-US" dirty="0"/>
              </a:p>
              <a:p>
                <a:endParaRPr lang="en-US" sz="1400" dirty="0"/>
              </a:p>
              <a:p>
                <a:r>
                  <a:rPr lang="en-US" dirty="0"/>
                  <a:t>Stochastic first-order: given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r>
                      <m:rPr>
                        <m:sty m:val="p"/>
                      </m:rPr>
                      <a:rPr lang="en-US" b="0" i="0" smtClean="0">
                        <a:latin typeface="Cambria Math" panose="02040503050406030204" pitchFamily="18" charset="0"/>
                      </a:rPr>
                      <m:t>Ξ</m:t>
                    </m:r>
                  </m:oMath>
                </a14:m>
                <a:r>
                  <a:rPr lang="en-US" dirty="0"/>
                  <a:t>, it returns </a:t>
                </a:r>
                <a14:m>
                  <m:oMath xmlns:m="http://schemas.openxmlformats.org/officeDocument/2006/math">
                    <m:r>
                      <m:rPr>
                        <m:sty m:val="p"/>
                      </m:rPr>
                      <a:rPr lang="en-US" b="0" i="0" smtClean="0">
                        <a:solidFill>
                          <a:srgbClr val="FF0000"/>
                        </a:solidFill>
                        <a:latin typeface="Cambria Math" panose="02040503050406030204" pitchFamily="18" charset="0"/>
                      </a:rPr>
                      <m:t>∇F</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𝜉</m:t>
                        </m:r>
                      </m:e>
                    </m:d>
                  </m:oMath>
                </a14:m>
                <a:endParaRPr lang="en-US" dirty="0"/>
              </a:p>
              <a:p>
                <a:endParaRPr lang="en-US" sz="1400" dirty="0"/>
              </a:p>
              <a:p>
                <a:r>
                  <a:rPr lang="en-US" dirty="0"/>
                  <a:t>Second-order: given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a:t>, it returns the Hessian </a:t>
                </a:r>
                <a14:m>
                  <m:oMath xmlns:m="http://schemas.openxmlformats.org/officeDocument/2006/math">
                    <m:sSup>
                      <m:sSupPr>
                        <m:ctrlPr>
                          <a:rPr lang="en-US" b="0" i="1" smtClean="0">
                            <a:solidFill>
                              <a:srgbClr val="FF0000"/>
                            </a:solidFill>
                            <a:latin typeface="Cambria Math" panose="02040503050406030204" pitchFamily="18" charset="0"/>
                          </a:rPr>
                        </m:ctrlPr>
                      </m:sSupPr>
                      <m:e>
                        <m:r>
                          <m:rPr>
                            <m:sty m:val="p"/>
                          </m:rPr>
                          <a:rPr lang="en-US" b="0" i="0" smtClean="0">
                            <a:solidFill>
                              <a:srgbClr val="FF0000"/>
                            </a:solidFill>
                            <a:latin typeface="Cambria Math" panose="02040503050406030204" pitchFamily="18" charset="0"/>
                          </a:rPr>
                          <m:t>∇</m:t>
                        </m:r>
                      </m:e>
                      <m:sup>
                        <m:r>
                          <a:rPr lang="en-US" b="0" i="1" smtClean="0">
                            <a:solidFill>
                              <a:srgbClr val="FF0000"/>
                            </a:solidFill>
                            <a:latin typeface="Cambria Math" panose="02040503050406030204" pitchFamily="18" charset="0"/>
                          </a:rPr>
                          <m:t>2</m:t>
                        </m:r>
                      </m:sup>
                    </m:sSup>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110A04F0-450D-DAA3-C295-1E55606A4B8E}"/>
                  </a:ext>
                </a:extLst>
              </p:cNvPr>
              <p:cNvSpPr>
                <a:spLocks noGrp="1" noRot="1" noChangeAspect="1" noMove="1" noResize="1" noEditPoints="1" noAdjustHandles="1" noChangeArrowheads="1" noChangeShapeType="1" noTextEdit="1"/>
              </p:cNvSpPr>
              <p:nvPr>
                <p:ph idx="1"/>
              </p:nvPr>
            </p:nvSpPr>
            <p:spPr>
              <a:xfrm>
                <a:off x="838200" y="1825623"/>
                <a:ext cx="10515600" cy="4397377"/>
              </a:xfrm>
              <a:blipFill>
                <a:blip r:embed="rId3"/>
                <a:stretch>
                  <a:fillRect l="-1086" t="-3161" b="-229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EC6AA33-A1E8-1F33-449E-E0756E31D637}"/>
              </a:ext>
            </a:extLst>
          </p:cNvPr>
          <p:cNvSpPr txBox="1"/>
          <p:nvPr/>
        </p:nvSpPr>
        <p:spPr>
          <a:xfrm>
            <a:off x="5130802" y="958322"/>
            <a:ext cx="6942666" cy="1328023"/>
          </a:xfrm>
          <a:prstGeom prst="round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dirty="0"/>
              <a:t>This course mainly focuses on first-order methods using zeroth and first-order oracles. We will briefly discuss second and higher-order methods as well.</a:t>
            </a:r>
          </a:p>
        </p:txBody>
      </p:sp>
    </p:spTree>
    <p:extLst>
      <p:ext uri="{BB962C8B-B14F-4D97-AF65-F5344CB8AC3E}">
        <p14:creationId xmlns:p14="http://schemas.microsoft.com/office/powerpoint/2010/main" val="13350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769B-D23E-76E5-042B-BA91B8083FB1}"/>
              </a:ext>
            </a:extLst>
          </p:cNvPr>
          <p:cNvSpPr>
            <a:spLocks noGrp="1"/>
          </p:cNvSpPr>
          <p:nvPr>
            <p:ph type="title"/>
          </p:nvPr>
        </p:nvSpPr>
        <p:spPr/>
        <p:txBody>
          <a:bodyPr/>
          <a:lstStyle/>
          <a:p>
            <a:r>
              <a:rPr lang="en-US" dirty="0"/>
              <a:t>Optimization algorithms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C6C3663-AD81-B2D2-16B9-F4F9165104FB}"/>
                  </a:ext>
                </a:extLst>
              </p:cNvPr>
              <p:cNvSpPr>
                <a:spLocks noGrp="1"/>
              </p:cNvSpPr>
              <p:nvPr>
                <p:ph idx="1"/>
              </p:nvPr>
            </p:nvSpPr>
            <p:spPr>
              <a:xfrm>
                <a:off x="838200" y="1825624"/>
                <a:ext cx="10515600" cy="4278843"/>
              </a:xfrm>
            </p:spPr>
            <p:txBody>
              <a:bodyPr>
                <a:normAutofit lnSpcReduction="10000"/>
              </a:bodyPr>
              <a:lstStyle/>
              <a:p>
                <a:r>
                  <a:rPr lang="en-US" dirty="0"/>
                  <a:t>What does it look like?</a:t>
                </a:r>
              </a:p>
              <a:p>
                <a:endParaRPr lang="en-US" dirty="0"/>
              </a:p>
              <a:p>
                <a:endParaRPr lang="en-US" dirty="0"/>
              </a:p>
              <a:p>
                <a:endParaRPr lang="en-US" dirty="0"/>
              </a:p>
              <a:p>
                <a:endParaRPr lang="en-US" dirty="0"/>
              </a:p>
              <a:p>
                <a:r>
                  <a:rPr lang="en-US" dirty="0"/>
                  <a:t>What is our goal?</a:t>
                </a:r>
              </a:p>
              <a:p>
                <a:pPr lvl="1">
                  <a:buFont typeface="Courier New" panose="02070309020205020404" pitchFamily="49" charset="0"/>
                  <a:buChar char="o"/>
                </a:pPr>
                <a14:m>
                  <m:oMath xmlns:m="http://schemas.openxmlformats.org/officeDocument/2006/math">
                    <m:r>
                      <a:rPr lang="en-US" b="0" i="1" smtClean="0">
                        <a:latin typeface="Cambria Math" panose="02040503050406030204" pitchFamily="18" charset="0"/>
                      </a:rPr>
                      <m:t>𝜀</m:t>
                    </m:r>
                  </m:oMath>
                </a14:m>
                <a:r>
                  <a:rPr lang="en-US" dirty="0"/>
                  <a:t>-solution: for </a:t>
                </a:r>
                <a14:m>
                  <m:oMath xmlns:m="http://schemas.openxmlformats.org/officeDocument/2006/math">
                    <m:r>
                      <a:rPr lang="en-US" i="1">
                        <a:latin typeface="Cambria Math" panose="02040503050406030204" pitchFamily="18" charset="0"/>
                      </a:rPr>
                      <m:t>𝜀</m:t>
                    </m:r>
                  </m:oMath>
                </a14:m>
                <a:r>
                  <a:rPr lang="en-US" dirty="0"/>
                  <a:t>&gt;0, find </a:t>
                </a:r>
                <a14:m>
                  <m:oMath xmlns:m="http://schemas.openxmlformats.org/officeDocument/2006/math">
                    <m:r>
                      <a:rPr lang="en-US" b="0" i="1" smtClean="0">
                        <a:latin typeface="Cambria Math" panose="02040503050406030204" pitchFamily="18" charset="0"/>
                      </a:rPr>
                      <m:t>𝑥</m:t>
                    </m:r>
                  </m:oMath>
                </a14:m>
                <a:r>
                  <a:rPr lang="en-US" dirty="0"/>
                  <a:t> such that </a:t>
                </a:r>
                <a14:m>
                  <m:oMath xmlns:m="http://schemas.openxmlformats.org/officeDocument/2006/math">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𝜀</m:t>
                    </m:r>
                  </m:oMath>
                </a14:m>
                <a:r>
                  <a:rPr lang="en-US" dirty="0">
                    <a:solidFill>
                      <a:srgbClr val="FF0000"/>
                    </a:solidFill>
                  </a:rPr>
                  <a:t> </a:t>
                </a: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endParaRPr lang="en-US" dirty="0"/>
              </a:p>
              <a:p>
                <a:pPr marL="457200" lvl="1" indent="0">
                  <a:buNone/>
                </a:pPr>
                <a:r>
                  <a:rPr lang="en-US" dirty="0"/>
                  <a:t>    for convex optimization</a:t>
                </a:r>
              </a:p>
              <a:p>
                <a:pPr lvl="1">
                  <a:buFont typeface="Courier New" panose="02070309020205020404" pitchFamily="49" charset="0"/>
                  <a:buChar char="o"/>
                </a:pPr>
                <a14:m>
                  <m:oMath xmlns:m="http://schemas.openxmlformats.org/officeDocument/2006/math">
                    <m:r>
                      <a:rPr lang="en-US" b="0" i="1" smtClean="0">
                        <a:latin typeface="Cambria Math" panose="02040503050406030204" pitchFamily="18" charset="0"/>
                      </a:rPr>
                      <m:t>𝜀</m:t>
                    </m:r>
                  </m:oMath>
                </a14:m>
                <a:r>
                  <a:rPr lang="en-US" dirty="0"/>
                  <a:t>-critical point: for </a:t>
                </a:r>
                <a14:m>
                  <m:oMath xmlns:m="http://schemas.openxmlformats.org/officeDocument/2006/math">
                    <m:r>
                      <a:rPr lang="en-US" i="1">
                        <a:latin typeface="Cambria Math" panose="02040503050406030204" pitchFamily="18" charset="0"/>
                      </a:rPr>
                      <m:t>𝜀</m:t>
                    </m:r>
                  </m:oMath>
                </a14:m>
                <a:r>
                  <a:rPr lang="en-US" dirty="0"/>
                  <a:t>&gt;0, find </a:t>
                </a:r>
                <a14:m>
                  <m:oMath xmlns:m="http://schemas.openxmlformats.org/officeDocument/2006/math">
                    <m:r>
                      <a:rPr lang="en-US" i="1">
                        <a:latin typeface="Cambria Math" panose="02040503050406030204" pitchFamily="18" charset="0"/>
                      </a:rPr>
                      <m:t>𝑥</m:t>
                    </m:r>
                  </m:oMath>
                </a14:m>
                <a:r>
                  <a:rPr lang="en-US" dirty="0"/>
                  <a:t> such that </a:t>
                </a:r>
                <a14:m>
                  <m:oMath xmlns:m="http://schemas.openxmlformats.org/officeDocument/2006/math">
                    <m:sSup>
                      <m:sSupPr>
                        <m:ctrlPr>
                          <a:rPr lang="en-US" b="0" i="1" smtClean="0">
                            <a:solidFill>
                              <a:srgbClr val="FF0000"/>
                            </a:solidFill>
                            <a:latin typeface="Cambria Math" panose="02040503050406030204" pitchFamily="18" charset="0"/>
                          </a:rPr>
                        </m:ctrlPr>
                      </m:sSupPr>
                      <m:e>
                        <m:d>
                          <m:dPr>
                            <m:begChr m:val="‖"/>
                            <m:endChr m:val="‖"/>
                            <m:ctrlPr>
                              <a:rPr lang="en-US" i="1" smtClean="0">
                                <a:solidFill>
                                  <a:srgbClr val="FF0000"/>
                                </a:solidFill>
                                <a:latin typeface="Cambria Math" panose="02040503050406030204" pitchFamily="18" charset="0"/>
                              </a:rPr>
                            </m:ctrlPr>
                          </m:dPr>
                          <m:e>
                            <m:r>
                              <m:rPr>
                                <m:sty m:val="p"/>
                              </m:rPr>
                              <a:rPr lang="en-US" b="0" i="0"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e>
                        </m:d>
                      </m:e>
                      <m:sup>
                        <m:r>
                          <a:rPr lang="en-US" b="0" i="1" smtClean="0">
                            <a:solidFill>
                              <a:srgbClr val="FF0000"/>
                            </a:solidFill>
                            <a:latin typeface="Cambria Math" panose="02040503050406030204" pitchFamily="18" charset="0"/>
                          </a:rPr>
                          <m:t>2</m:t>
                        </m:r>
                      </m:sup>
                    </m:s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𝜀</m:t>
                    </m:r>
                  </m:oMath>
                </a14:m>
                <a:endParaRPr lang="en-US" dirty="0"/>
              </a:p>
              <a:p>
                <a:pPr marL="457200" lvl="1" indent="0">
                  <a:buNone/>
                </a:pPr>
                <a:r>
                  <a:rPr lang="en-US" dirty="0"/>
                  <a:t>    for nonconvex optimization</a:t>
                </a:r>
              </a:p>
            </p:txBody>
          </p:sp>
        </mc:Choice>
        <mc:Fallback xmlns="">
          <p:sp>
            <p:nvSpPr>
              <p:cNvPr id="7" name="Content Placeholder 6">
                <a:extLst>
                  <a:ext uri="{FF2B5EF4-FFF2-40B4-BE49-F238E27FC236}">
                    <a16:creationId xmlns:a16="http://schemas.microsoft.com/office/drawing/2014/main" id="{CC6C3663-AD81-B2D2-16B9-F4F9165104FB}"/>
                  </a:ext>
                </a:extLst>
              </p:cNvPr>
              <p:cNvSpPr>
                <a:spLocks noGrp="1" noRot="1" noChangeAspect="1" noMove="1" noResize="1" noEditPoints="1" noAdjustHandles="1" noChangeArrowheads="1" noChangeShapeType="1" noTextEdit="1"/>
              </p:cNvSpPr>
              <p:nvPr>
                <p:ph idx="1"/>
              </p:nvPr>
            </p:nvSpPr>
            <p:spPr>
              <a:xfrm>
                <a:off x="838200" y="1825624"/>
                <a:ext cx="10515600" cy="4278843"/>
              </a:xfrm>
              <a:blipFill>
                <a:blip r:embed="rId2"/>
                <a:stretch>
                  <a:fillRect l="-1086" t="-3254" b="-1775"/>
                </a:stretch>
              </a:blipFill>
            </p:spPr>
            <p:txBody>
              <a:bodyPr/>
              <a:lstStyle/>
              <a:p>
                <a:r>
                  <a:rPr lang="en-US">
                    <a:noFill/>
                  </a:rPr>
                  <a:t> </a:t>
                </a:r>
              </a:p>
            </p:txBody>
          </p:sp>
        </mc:Fallback>
      </mc:AlternateContent>
      <p:pic>
        <p:nvPicPr>
          <p:cNvPr id="3" name="Picture 2" descr="A white paper with black text and black text&#10;&#10;Description automatically generated">
            <a:extLst>
              <a:ext uri="{FF2B5EF4-FFF2-40B4-BE49-F238E27FC236}">
                <a16:creationId xmlns:a16="http://schemas.microsoft.com/office/drawing/2014/main" id="{A6550453-D4B4-0914-FE31-E72E17B20832}"/>
              </a:ext>
            </a:extLst>
          </p:cNvPr>
          <p:cNvPicPr>
            <a:picLocks noChangeAspect="1"/>
          </p:cNvPicPr>
          <p:nvPr/>
        </p:nvPicPr>
        <p:blipFill>
          <a:blip r:embed="rId3"/>
          <a:stretch>
            <a:fillRect/>
          </a:stretch>
        </p:blipFill>
        <p:spPr>
          <a:xfrm>
            <a:off x="838200" y="2167503"/>
            <a:ext cx="3945929" cy="2035175"/>
          </a:xfrm>
          <a:prstGeom prst="rect">
            <a:avLst/>
          </a:prstGeom>
        </p:spPr>
      </p:pic>
      <p:pic>
        <p:nvPicPr>
          <p:cNvPr id="5" name="Picture 4" descr="A red arrow pointing to a circle&#10;&#10;Description automatically generated">
            <a:extLst>
              <a:ext uri="{FF2B5EF4-FFF2-40B4-BE49-F238E27FC236}">
                <a16:creationId xmlns:a16="http://schemas.microsoft.com/office/drawing/2014/main" id="{C00A224C-B41D-7117-EE09-247B55404B4F}"/>
              </a:ext>
            </a:extLst>
          </p:cNvPr>
          <p:cNvPicPr>
            <a:picLocks noChangeAspect="1"/>
          </p:cNvPicPr>
          <p:nvPr/>
        </p:nvPicPr>
        <p:blipFill>
          <a:blip r:embed="rId4"/>
          <a:stretch>
            <a:fillRect/>
          </a:stretch>
        </p:blipFill>
        <p:spPr>
          <a:xfrm>
            <a:off x="7866966" y="453003"/>
            <a:ext cx="3199067" cy="3429000"/>
          </a:xfrm>
          <a:prstGeom prst="rect">
            <a:avLst/>
          </a:prstGeom>
        </p:spPr>
      </p:pic>
    </p:spTree>
    <p:extLst>
      <p:ext uri="{BB962C8B-B14F-4D97-AF65-F5344CB8AC3E}">
        <p14:creationId xmlns:p14="http://schemas.microsoft.com/office/powerpoint/2010/main" val="411660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FE43-CC57-9F56-FA26-6005BD00C75D}"/>
              </a:ext>
            </a:extLst>
          </p:cNvPr>
          <p:cNvSpPr>
            <a:spLocks noGrp="1"/>
          </p:cNvSpPr>
          <p:nvPr>
            <p:ph type="title"/>
          </p:nvPr>
        </p:nvSpPr>
        <p:spPr/>
        <p:txBody>
          <a:bodyPr/>
          <a:lstStyle/>
          <a:p>
            <a:r>
              <a:rPr lang="en-US" dirty="0"/>
              <a:t>Complexity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017B7F-3F45-1567-CD2B-1111D1227278}"/>
                  </a:ext>
                </a:extLst>
              </p:cNvPr>
              <p:cNvSpPr>
                <a:spLocks noGrp="1"/>
              </p:cNvSpPr>
              <p:nvPr>
                <p:ph idx="1"/>
              </p:nvPr>
            </p:nvSpPr>
            <p:spPr>
              <a:xfrm>
                <a:off x="838200" y="1460499"/>
                <a:ext cx="10515600" cy="5032376"/>
              </a:xfrm>
            </p:spPr>
            <p:txBody>
              <a:bodyPr>
                <a:normAutofit fontScale="92500"/>
              </a:bodyPr>
              <a:lstStyle/>
              <a:p>
                <a:r>
                  <a:rPr lang="en-US" dirty="0"/>
                  <a:t>Upper bound</a:t>
                </a:r>
              </a:p>
              <a:p>
                <a:pPr lvl="1">
                  <a:buFont typeface="Courier New" panose="02070309020205020404" pitchFamily="49" charset="0"/>
                  <a:buChar char="o"/>
                </a:pPr>
                <a:r>
                  <a:rPr lang="en-US" dirty="0"/>
                  <a:t>What is the </a:t>
                </a:r>
                <a:r>
                  <a:rPr lang="en-US" dirty="0">
                    <a:solidFill>
                      <a:srgbClr val="FF0000"/>
                    </a:solidFill>
                  </a:rPr>
                  <a:t>worst-case</a:t>
                </a:r>
                <a:r>
                  <a:rPr lang="en-US" dirty="0"/>
                  <a:t> oracle complexity or query complexity for an optimization algorithm to find an </a:t>
                </a:r>
                <a14:m>
                  <m:oMath xmlns:m="http://schemas.openxmlformats.org/officeDocument/2006/math">
                    <m:r>
                      <a:rPr lang="en-US" b="0" i="1" smtClean="0">
                        <a:latin typeface="Cambria Math" panose="02040503050406030204" pitchFamily="18" charset="0"/>
                      </a:rPr>
                      <m:t>𝜀</m:t>
                    </m:r>
                  </m:oMath>
                </a14:m>
                <a:r>
                  <a:rPr lang="en-US" dirty="0"/>
                  <a:t>-solution to a class of problem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a:t>
                </a:r>
              </a:p>
              <a:p>
                <a:pPr lvl="1">
                  <a:buFont typeface="Courier New" panose="02070309020205020404" pitchFamily="49" charset="0"/>
                  <a:buChar char="o"/>
                </a:pPr>
                <a:r>
                  <a:rPr lang="en-US" dirty="0"/>
                  <a:t>Convex smooth: gradient descent </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ea typeface="Cambria Math" panose="02040503050406030204" pitchFamily="18" charset="0"/>
                              </a:rPr>
                              <m:t>−1</m:t>
                            </m:r>
                          </m:sup>
                        </m:sSup>
                      </m:e>
                    </m:d>
                  </m:oMath>
                </a14:m>
                <a:r>
                  <a:rPr lang="en-US" dirty="0"/>
                  <a:t>, Nesterov’s accelerated gradient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𝜀</m:t>
                            </m:r>
                          </m:e>
                          <m:sup>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m:t>
                            </m:r>
                          </m:sup>
                        </m:sSup>
                      </m:e>
                    </m:d>
                  </m:oMath>
                </a14:m>
                <a:endParaRPr lang="en-US" dirty="0"/>
              </a:p>
              <a:p>
                <a:pPr lvl="1">
                  <a:buFont typeface="Courier New" panose="02070309020205020404" pitchFamily="49" charset="0"/>
                  <a:buChar char="o"/>
                </a:pPr>
                <a:r>
                  <a:rPr lang="en-US" dirty="0"/>
                  <a:t>Convex </a:t>
                </a:r>
                <a:r>
                  <a:rPr lang="en-US" dirty="0" err="1"/>
                  <a:t>nonsmooth</a:t>
                </a:r>
                <a:r>
                  <a:rPr lang="en-US" dirty="0"/>
                  <a:t>: </a:t>
                </a:r>
                <a:r>
                  <a:rPr lang="en-US" dirty="0" err="1"/>
                  <a:t>subgradient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𝜀</m:t>
                            </m:r>
                          </m:e>
                          <m:sup>
                            <m:r>
                              <a:rPr lang="en-US" b="0" i="1" smtClean="0">
                                <a:latin typeface="Cambria Math" panose="02040503050406030204" pitchFamily="18" charset="0"/>
                                <a:ea typeface="Cambria Math" panose="02040503050406030204" pitchFamily="18" charset="0"/>
                              </a:rPr>
                              <m:t>−2</m:t>
                            </m:r>
                          </m:sup>
                        </m:sSup>
                      </m:e>
                    </m:d>
                  </m:oMath>
                </a14:m>
                <a:r>
                  <a:rPr lang="en-US" dirty="0"/>
                  <a:t>, proximal bundle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𝜀</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up>
                        </m:sSup>
                      </m:e>
                    </m:d>
                  </m:oMath>
                </a14:m>
                <a:endParaRPr lang="en-US" dirty="0"/>
              </a:p>
              <a:p>
                <a:pPr lvl="1">
                  <a:buFont typeface="Courier New" panose="02070309020205020404" pitchFamily="49" charset="0"/>
                  <a:buChar char="o"/>
                </a:pPr>
                <a:r>
                  <a:rPr lang="en-US" dirty="0"/>
                  <a:t>Sublinear convergence rate</a:t>
                </a:r>
              </a:p>
              <a:p>
                <a:r>
                  <a:rPr lang="en-US" dirty="0"/>
                  <a:t>Lower bound</a:t>
                </a:r>
              </a:p>
              <a:p>
                <a:pPr lvl="1">
                  <a:buFont typeface="Courier New" panose="02070309020205020404" pitchFamily="49" charset="0"/>
                  <a:buChar char="o"/>
                </a:pPr>
                <a:r>
                  <a:rPr lang="en-US" dirty="0"/>
                  <a:t>What is the </a:t>
                </a:r>
                <a:r>
                  <a:rPr lang="en-US" dirty="0">
                    <a:solidFill>
                      <a:srgbClr val="FF0000"/>
                    </a:solidFill>
                  </a:rPr>
                  <a:t>least amount of work</a:t>
                </a:r>
                <a:r>
                  <a:rPr lang="en-US" dirty="0"/>
                  <a:t> an algorithm (in a class of algorithms) has to do to find an </a:t>
                </a:r>
                <a14:m>
                  <m:oMath xmlns:m="http://schemas.openxmlformats.org/officeDocument/2006/math">
                    <m:r>
                      <a:rPr lang="en-US" b="0" i="1" smtClean="0">
                        <a:latin typeface="Cambria Math" panose="02040503050406030204" pitchFamily="18" charset="0"/>
                      </a:rPr>
                      <m:t>𝜀</m:t>
                    </m:r>
                  </m:oMath>
                </a14:m>
                <a:r>
                  <a:rPr lang="en-US" dirty="0"/>
                  <a:t>-solution to a class of problem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a:t>
                </a:r>
              </a:p>
              <a:p>
                <a:pPr lvl="1">
                  <a:buFont typeface="Courier New" panose="02070309020205020404" pitchFamily="49" charset="0"/>
                  <a:buChar char="o"/>
                </a:pPr>
                <a:r>
                  <a:rPr lang="en-US" dirty="0"/>
                  <a:t>Convex smooth: </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𝜀</m:t>
                            </m:r>
                          </m:e>
                          <m:sup>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m:t>
                            </m:r>
                          </m:sup>
                        </m:sSup>
                      </m:e>
                    </m:d>
                  </m:oMath>
                </a14:m>
                <a:endParaRPr lang="en-US" b="0" dirty="0">
                  <a:ea typeface="Cambria Math" panose="02040503050406030204" pitchFamily="18" charset="0"/>
                </a:endParaRPr>
              </a:p>
              <a:p>
                <a:pPr lvl="1">
                  <a:buFont typeface="Courier New" panose="02070309020205020404" pitchFamily="49" charset="0"/>
                  <a:buChar char="o"/>
                </a:pPr>
                <a:r>
                  <a:rPr lang="en-US" dirty="0"/>
                  <a:t>Convex </a:t>
                </a:r>
                <a:r>
                  <a:rPr lang="en-US" dirty="0" err="1"/>
                  <a:t>nonsmooth</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𝜀</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up>
                        </m:sSup>
                      </m:e>
                    </m:d>
                  </m:oMath>
                </a14:m>
                <a:endParaRPr lang="en-US" dirty="0"/>
              </a:p>
              <a:p>
                <a:r>
                  <a:rPr lang="en-US" dirty="0"/>
                  <a:t>Optimal method: upper bound = lower bound</a:t>
                </a:r>
              </a:p>
              <a:p>
                <a:pPr lvl="1">
                  <a:buFont typeface="Courier New" panose="02070309020205020404" pitchFamily="49" charset="0"/>
                  <a:buChar char="o"/>
                </a:pPr>
                <a:r>
                  <a:rPr lang="en-US" dirty="0"/>
                  <a:t>Accelerated gradient, </a:t>
                </a:r>
                <a:r>
                  <a:rPr lang="en-US" dirty="0" err="1"/>
                  <a:t>subgradient</a:t>
                </a:r>
                <a:r>
                  <a:rPr lang="en-US" dirty="0"/>
                  <a:t>, and proximal bundle methods are </a:t>
                </a:r>
                <a:r>
                  <a:rPr lang="en-US" dirty="0">
                    <a:solidFill>
                      <a:srgbClr val="FF0000"/>
                    </a:solidFill>
                  </a:rPr>
                  <a:t>optimal</a:t>
                </a:r>
              </a:p>
            </p:txBody>
          </p:sp>
        </mc:Choice>
        <mc:Fallback xmlns="">
          <p:sp>
            <p:nvSpPr>
              <p:cNvPr id="3" name="Content Placeholder 2">
                <a:extLst>
                  <a:ext uri="{FF2B5EF4-FFF2-40B4-BE49-F238E27FC236}">
                    <a16:creationId xmlns:a16="http://schemas.microsoft.com/office/drawing/2014/main" id="{5E017B7F-3F45-1567-CD2B-1111D1227278}"/>
                  </a:ext>
                </a:extLst>
              </p:cNvPr>
              <p:cNvSpPr>
                <a:spLocks noGrp="1" noRot="1" noChangeAspect="1" noMove="1" noResize="1" noEditPoints="1" noAdjustHandles="1" noChangeArrowheads="1" noChangeShapeType="1" noTextEdit="1"/>
              </p:cNvSpPr>
              <p:nvPr>
                <p:ph idx="1"/>
              </p:nvPr>
            </p:nvSpPr>
            <p:spPr>
              <a:xfrm>
                <a:off x="838200" y="1460499"/>
                <a:ext cx="10515600" cy="5032376"/>
              </a:xfrm>
              <a:blipFill>
                <a:blip r:embed="rId2"/>
                <a:stretch>
                  <a:fillRect l="-965" t="-2015" b="-2267"/>
                </a:stretch>
              </a:blipFill>
            </p:spPr>
            <p:txBody>
              <a:bodyPr/>
              <a:lstStyle/>
              <a:p>
                <a:r>
                  <a:rPr lang="en-US">
                    <a:noFill/>
                  </a:rPr>
                  <a:t> </a:t>
                </a:r>
              </a:p>
            </p:txBody>
          </p:sp>
        </mc:Fallback>
      </mc:AlternateContent>
    </p:spTree>
    <p:extLst>
      <p:ext uri="{BB962C8B-B14F-4D97-AF65-F5344CB8AC3E}">
        <p14:creationId xmlns:p14="http://schemas.microsoft.com/office/powerpoint/2010/main" val="232976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ABD3-1849-F2E1-59F9-C1B6811ED47D}"/>
              </a:ext>
            </a:extLst>
          </p:cNvPr>
          <p:cNvSpPr>
            <a:spLocks noGrp="1"/>
          </p:cNvSpPr>
          <p:nvPr>
            <p:ph type="title"/>
          </p:nvPr>
        </p:nvSpPr>
        <p:spPr>
          <a:xfrm>
            <a:off x="838200" y="2766218"/>
            <a:ext cx="10515600" cy="1325563"/>
          </a:xfrm>
        </p:spPr>
        <p:txBody>
          <a:bodyPr/>
          <a:lstStyle/>
          <a:p>
            <a:pPr algn="ctr"/>
            <a:r>
              <a:rPr lang="en-US" b="1" dirty="0"/>
              <a:t>Thank you!</a:t>
            </a:r>
          </a:p>
        </p:txBody>
      </p:sp>
    </p:spTree>
    <p:extLst>
      <p:ext uri="{BB962C8B-B14F-4D97-AF65-F5344CB8AC3E}">
        <p14:creationId xmlns:p14="http://schemas.microsoft.com/office/powerpoint/2010/main" val="167471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34C1-FE88-E9B0-A62E-5294BD5739E5}"/>
              </a:ext>
            </a:extLst>
          </p:cNvPr>
          <p:cNvSpPr>
            <a:spLocks noGrp="1"/>
          </p:cNvSpPr>
          <p:nvPr>
            <p:ph type="title"/>
          </p:nvPr>
        </p:nvSpPr>
        <p:spPr/>
        <p:txBody>
          <a:bodyPr/>
          <a:lstStyle/>
          <a:p>
            <a:r>
              <a:rPr lang="en-US"/>
              <a:t>Instructor – Jiaming Liang</a:t>
            </a:r>
            <a:endParaRPr lang="en-US" dirty="0"/>
          </a:p>
        </p:txBody>
      </p:sp>
      <p:sp>
        <p:nvSpPr>
          <p:cNvPr id="3" name="Content Placeholder 2">
            <a:extLst>
              <a:ext uri="{FF2B5EF4-FFF2-40B4-BE49-F238E27FC236}">
                <a16:creationId xmlns:a16="http://schemas.microsoft.com/office/drawing/2014/main" id="{111C8BFC-2A48-0A26-9884-E8F4CB1175C9}"/>
              </a:ext>
            </a:extLst>
          </p:cNvPr>
          <p:cNvSpPr>
            <a:spLocks noGrp="1"/>
          </p:cNvSpPr>
          <p:nvPr>
            <p:ph idx="1"/>
          </p:nvPr>
        </p:nvSpPr>
        <p:spPr/>
        <p:txBody>
          <a:bodyPr/>
          <a:lstStyle/>
          <a:p>
            <a:r>
              <a:rPr lang="en-US" dirty="0"/>
              <a:t>Assistant professor in Data Science and Computer Science</a:t>
            </a:r>
          </a:p>
          <a:p>
            <a:r>
              <a:rPr lang="en-US" dirty="0"/>
              <a:t>Wegmans Hall 2403 </a:t>
            </a:r>
          </a:p>
          <a:p>
            <a:r>
              <a:rPr lang="en-US" dirty="0">
                <a:hlinkClick r:id="rId2"/>
              </a:rPr>
              <a:t>jiaming.liang@rochester.edu</a:t>
            </a:r>
            <a:endParaRPr lang="en-US" dirty="0"/>
          </a:p>
          <a:p>
            <a:r>
              <a:rPr lang="en-US" dirty="0"/>
              <a:t>Ph.D. in Operations Research, Georgia Tech</a:t>
            </a:r>
          </a:p>
          <a:p>
            <a:r>
              <a:rPr lang="en-US" dirty="0"/>
              <a:t>Postdoc in Computer Science, Yale</a:t>
            </a:r>
          </a:p>
          <a:p>
            <a:r>
              <a:rPr lang="en-US" dirty="0"/>
              <a:t>Research interests: </a:t>
            </a:r>
            <a:r>
              <a:rPr lang="en-US" dirty="0" err="1"/>
              <a:t>nonsmooth</a:t>
            </a:r>
            <a:r>
              <a:rPr lang="en-US" dirty="0"/>
              <a:t> optimization, stochastic optimization, sampling algorithms</a:t>
            </a:r>
          </a:p>
        </p:txBody>
      </p:sp>
    </p:spTree>
    <p:extLst>
      <p:ext uri="{BB962C8B-B14F-4D97-AF65-F5344CB8AC3E}">
        <p14:creationId xmlns:p14="http://schemas.microsoft.com/office/powerpoint/2010/main" val="2257707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3AB9-99BF-DB9E-42D5-32EA66D09B8C}"/>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B2810D7C-6BDD-82C0-AB06-E631F0F19C20}"/>
              </a:ext>
            </a:extLst>
          </p:cNvPr>
          <p:cNvSpPr>
            <a:spLocks noGrp="1"/>
          </p:cNvSpPr>
          <p:nvPr>
            <p:ph idx="1"/>
          </p:nvPr>
        </p:nvSpPr>
        <p:spPr/>
        <p:txBody>
          <a:bodyPr>
            <a:normAutofit/>
          </a:bodyPr>
          <a:lstStyle/>
          <a:p>
            <a:r>
              <a:rPr lang="en-US" dirty="0"/>
              <a:t>Project proposal 20% (Feb. 27)</a:t>
            </a:r>
          </a:p>
          <a:p>
            <a:endParaRPr lang="en-US" dirty="0"/>
          </a:p>
          <a:p>
            <a:r>
              <a:rPr lang="en-US" dirty="0"/>
              <a:t>Midterm presentation 25% (Mar. 19 &amp; 21), online</a:t>
            </a:r>
          </a:p>
          <a:p>
            <a:endParaRPr lang="en-US" dirty="0"/>
          </a:p>
          <a:p>
            <a:r>
              <a:rPr lang="en-US" dirty="0"/>
              <a:t>Final presentation 25% (Apr. 25 &amp; 30)</a:t>
            </a:r>
          </a:p>
          <a:p>
            <a:endParaRPr lang="en-US" dirty="0"/>
          </a:p>
          <a:p>
            <a:r>
              <a:rPr lang="en-US" dirty="0"/>
              <a:t>Final report 30% (May 2)</a:t>
            </a:r>
          </a:p>
        </p:txBody>
      </p:sp>
    </p:spTree>
    <p:extLst>
      <p:ext uri="{BB962C8B-B14F-4D97-AF65-F5344CB8AC3E}">
        <p14:creationId xmlns:p14="http://schemas.microsoft.com/office/powerpoint/2010/main" val="138430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DB9A-FF20-52D0-D4B5-54991A538187}"/>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21CB8034-B9EC-1500-AD06-391497722C6B}"/>
              </a:ext>
            </a:extLst>
          </p:cNvPr>
          <p:cNvSpPr>
            <a:spLocks noGrp="1"/>
          </p:cNvSpPr>
          <p:nvPr>
            <p:ph idx="1"/>
          </p:nvPr>
        </p:nvSpPr>
        <p:spPr>
          <a:xfrm>
            <a:off x="838199" y="1825625"/>
            <a:ext cx="10515599" cy="4351338"/>
          </a:xfrm>
        </p:spPr>
        <p:txBody>
          <a:bodyPr/>
          <a:lstStyle/>
          <a:p>
            <a:pPr>
              <a:lnSpc>
                <a:spcPct val="150000"/>
              </a:lnSpc>
            </a:pPr>
            <a:r>
              <a:rPr lang="en-US" dirty="0"/>
              <a:t>An in-depth exploration of a topic in continuous optimization and/or sampling</a:t>
            </a:r>
          </a:p>
          <a:p>
            <a:pPr lvl="1">
              <a:lnSpc>
                <a:spcPct val="150000"/>
              </a:lnSpc>
              <a:buFont typeface="Courier New" panose="02070309020205020404" pitchFamily="49" charset="0"/>
              <a:buChar char="o"/>
            </a:pPr>
            <a:r>
              <a:rPr lang="en-US" dirty="0"/>
              <a:t>A survey of a topic covered in class or choose your own</a:t>
            </a:r>
          </a:p>
          <a:p>
            <a:pPr lvl="1">
              <a:lnSpc>
                <a:spcPct val="150000"/>
              </a:lnSpc>
              <a:buFont typeface="Courier New" panose="02070309020205020404" pitchFamily="49" charset="0"/>
              <a:buChar char="o"/>
            </a:pPr>
            <a:r>
              <a:rPr lang="en-US" dirty="0"/>
              <a:t>Implementation of algorithms applied on an interesting application</a:t>
            </a:r>
          </a:p>
          <a:p>
            <a:pPr lvl="1">
              <a:lnSpc>
                <a:spcPct val="150000"/>
              </a:lnSpc>
              <a:buFont typeface="Courier New" panose="02070309020205020404" pitchFamily="49" charset="0"/>
              <a:buChar char="o"/>
            </a:pPr>
            <a:r>
              <a:rPr lang="en-US" dirty="0"/>
              <a:t>New ideas on research, bring your own research project + techniques from this course</a:t>
            </a:r>
          </a:p>
        </p:txBody>
      </p:sp>
    </p:spTree>
    <p:extLst>
      <p:ext uri="{BB962C8B-B14F-4D97-AF65-F5344CB8AC3E}">
        <p14:creationId xmlns:p14="http://schemas.microsoft.com/office/powerpoint/2010/main" val="209219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D8A1-F472-7B6B-0300-FFF58A9E0B29}"/>
              </a:ext>
            </a:extLst>
          </p:cNvPr>
          <p:cNvSpPr>
            <a:spLocks noGrp="1"/>
          </p:cNvSpPr>
          <p:nvPr>
            <p:ph type="title"/>
          </p:nvPr>
        </p:nvSpPr>
        <p:spPr/>
        <p:txBody>
          <a:bodyPr/>
          <a:lstStyle/>
          <a:p>
            <a:r>
              <a:rPr lang="en-US"/>
              <a:t>Textbooks</a:t>
            </a:r>
            <a:endParaRPr lang="en-US" dirty="0"/>
          </a:p>
        </p:txBody>
      </p:sp>
      <p:sp>
        <p:nvSpPr>
          <p:cNvPr id="3" name="Content Placeholder 2">
            <a:extLst>
              <a:ext uri="{FF2B5EF4-FFF2-40B4-BE49-F238E27FC236}">
                <a16:creationId xmlns:a16="http://schemas.microsoft.com/office/drawing/2014/main" id="{D1CB4E0A-0DCE-5015-0CA2-D38C8FFD43E8}"/>
              </a:ext>
            </a:extLst>
          </p:cNvPr>
          <p:cNvSpPr>
            <a:spLocks noGrp="1"/>
          </p:cNvSpPr>
          <p:nvPr>
            <p:ph idx="1"/>
          </p:nvPr>
        </p:nvSpPr>
        <p:spPr/>
        <p:txBody>
          <a:bodyPr/>
          <a:lstStyle/>
          <a:p>
            <a:r>
              <a:rPr lang="en-US" dirty="0"/>
              <a:t>Amir Beck. </a:t>
            </a:r>
            <a:r>
              <a:rPr lang="en-US" i="1" dirty="0"/>
              <a:t>First-order methods in optimization</a:t>
            </a:r>
            <a:r>
              <a:rPr lang="en-US" dirty="0"/>
              <a:t>. SIAM, 2017. </a:t>
            </a:r>
          </a:p>
          <a:p>
            <a:r>
              <a:rPr lang="en-US" dirty="0"/>
              <a:t>Alexander Shapiro, </a:t>
            </a:r>
            <a:r>
              <a:rPr lang="en-US" dirty="0" err="1"/>
              <a:t>Darinka</a:t>
            </a:r>
            <a:r>
              <a:rPr lang="en-US" dirty="0"/>
              <a:t> </a:t>
            </a:r>
            <a:r>
              <a:rPr lang="en-US" dirty="0" err="1"/>
              <a:t>Dentcheva</a:t>
            </a:r>
            <a:r>
              <a:rPr lang="en-US" dirty="0"/>
              <a:t>, and Andrzej Ruszczynski. </a:t>
            </a:r>
            <a:r>
              <a:rPr lang="en-US" i="1" dirty="0"/>
              <a:t>Lectures on Stochastic Programming: Modeling and Theory</a:t>
            </a:r>
            <a:r>
              <a:rPr lang="en-US" dirty="0"/>
              <a:t>. SIAM, 2021.</a:t>
            </a:r>
          </a:p>
          <a:p>
            <a:pPr marL="0" indent="0">
              <a:buNone/>
            </a:pPr>
            <a:endParaRPr lang="en-US" dirty="0"/>
          </a:p>
        </p:txBody>
      </p:sp>
      <p:pic>
        <p:nvPicPr>
          <p:cNvPr id="5" name="Picture 4">
            <a:extLst>
              <a:ext uri="{FF2B5EF4-FFF2-40B4-BE49-F238E27FC236}">
                <a16:creationId xmlns:a16="http://schemas.microsoft.com/office/drawing/2014/main" id="{7D92D238-38AE-8F47-F632-E65CD695AFA1}"/>
              </a:ext>
            </a:extLst>
          </p:cNvPr>
          <p:cNvPicPr>
            <a:picLocks noChangeAspect="1"/>
          </p:cNvPicPr>
          <p:nvPr/>
        </p:nvPicPr>
        <p:blipFill>
          <a:blip r:embed="rId2"/>
          <a:srcRect/>
          <a:stretch/>
        </p:blipFill>
        <p:spPr>
          <a:xfrm>
            <a:off x="2804583" y="3454930"/>
            <a:ext cx="2247900" cy="3162300"/>
          </a:xfrm>
          <a:prstGeom prst="rect">
            <a:avLst/>
          </a:prstGeom>
        </p:spPr>
      </p:pic>
      <p:pic>
        <p:nvPicPr>
          <p:cNvPr id="7" name="Picture 6">
            <a:extLst>
              <a:ext uri="{FF2B5EF4-FFF2-40B4-BE49-F238E27FC236}">
                <a16:creationId xmlns:a16="http://schemas.microsoft.com/office/drawing/2014/main" id="{10E4C115-19A5-DD97-EDBB-2AAFE0C9F587}"/>
              </a:ext>
            </a:extLst>
          </p:cNvPr>
          <p:cNvPicPr>
            <a:picLocks noChangeAspect="1"/>
          </p:cNvPicPr>
          <p:nvPr/>
        </p:nvPicPr>
        <p:blipFill>
          <a:blip r:embed="rId3"/>
          <a:srcRect/>
          <a:stretch/>
        </p:blipFill>
        <p:spPr>
          <a:xfrm>
            <a:off x="7139519" y="3454930"/>
            <a:ext cx="2171113" cy="3164888"/>
          </a:xfrm>
          <a:prstGeom prst="rect">
            <a:avLst/>
          </a:prstGeom>
        </p:spPr>
      </p:pic>
    </p:spTree>
    <p:extLst>
      <p:ext uri="{BB962C8B-B14F-4D97-AF65-F5344CB8AC3E}">
        <p14:creationId xmlns:p14="http://schemas.microsoft.com/office/powerpoint/2010/main" val="114830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D8A1-F472-7B6B-0300-FFF58A9E0B29}"/>
              </a:ext>
            </a:extLst>
          </p:cNvPr>
          <p:cNvSpPr>
            <a:spLocks noGrp="1"/>
          </p:cNvSpPr>
          <p:nvPr>
            <p:ph type="title"/>
          </p:nvPr>
        </p:nvSpPr>
        <p:spPr/>
        <p:txBody>
          <a:bodyPr/>
          <a:lstStyle/>
          <a:p>
            <a:r>
              <a:rPr lang="en-US"/>
              <a:t>Textbooks</a:t>
            </a:r>
            <a:endParaRPr lang="en-US" dirty="0"/>
          </a:p>
        </p:txBody>
      </p:sp>
      <p:sp>
        <p:nvSpPr>
          <p:cNvPr id="3" name="Content Placeholder 2">
            <a:extLst>
              <a:ext uri="{FF2B5EF4-FFF2-40B4-BE49-F238E27FC236}">
                <a16:creationId xmlns:a16="http://schemas.microsoft.com/office/drawing/2014/main" id="{D1CB4E0A-0DCE-5015-0CA2-D38C8FFD43E8}"/>
              </a:ext>
            </a:extLst>
          </p:cNvPr>
          <p:cNvSpPr>
            <a:spLocks noGrp="1"/>
          </p:cNvSpPr>
          <p:nvPr>
            <p:ph idx="1"/>
          </p:nvPr>
        </p:nvSpPr>
        <p:spPr/>
        <p:txBody>
          <a:bodyPr/>
          <a:lstStyle/>
          <a:p>
            <a:r>
              <a:rPr lang="en-US" dirty="0"/>
              <a:t>Cédric Villani. </a:t>
            </a:r>
            <a:r>
              <a:rPr lang="en-US" i="1" dirty="0"/>
              <a:t>Topics in Optimal Transportation</a:t>
            </a:r>
            <a:r>
              <a:rPr lang="en-US" dirty="0"/>
              <a:t>. American Mathematical Society, 2021. </a:t>
            </a:r>
          </a:p>
          <a:p>
            <a:r>
              <a:rPr lang="en-US" dirty="0" err="1"/>
              <a:t>Sinho</a:t>
            </a:r>
            <a:r>
              <a:rPr lang="en-US" dirty="0"/>
              <a:t> </a:t>
            </a:r>
            <a:r>
              <a:rPr lang="en-US" dirty="0" err="1"/>
              <a:t>Chewi</a:t>
            </a:r>
            <a:r>
              <a:rPr lang="en-US" dirty="0"/>
              <a:t>. </a:t>
            </a:r>
            <a:r>
              <a:rPr lang="en-US" i="1" dirty="0"/>
              <a:t>Log-Concave Sampling</a:t>
            </a:r>
            <a:r>
              <a:rPr lang="en-US" dirty="0"/>
              <a:t>. Draft, 2023.</a:t>
            </a:r>
          </a:p>
          <a:p>
            <a:pPr marL="0" indent="0">
              <a:buNone/>
            </a:pPr>
            <a:endParaRPr lang="en-US" dirty="0"/>
          </a:p>
        </p:txBody>
      </p:sp>
      <p:pic>
        <p:nvPicPr>
          <p:cNvPr id="5" name="Picture 4">
            <a:extLst>
              <a:ext uri="{FF2B5EF4-FFF2-40B4-BE49-F238E27FC236}">
                <a16:creationId xmlns:a16="http://schemas.microsoft.com/office/drawing/2014/main" id="{7D92D238-38AE-8F47-F632-E65CD695AFA1}"/>
              </a:ext>
            </a:extLst>
          </p:cNvPr>
          <p:cNvPicPr>
            <a:picLocks noChangeAspect="1"/>
          </p:cNvPicPr>
          <p:nvPr/>
        </p:nvPicPr>
        <p:blipFill>
          <a:blip r:embed="rId2"/>
          <a:srcRect/>
          <a:stretch/>
        </p:blipFill>
        <p:spPr>
          <a:xfrm>
            <a:off x="2821728" y="3454930"/>
            <a:ext cx="2213610" cy="3162300"/>
          </a:xfrm>
          <a:prstGeom prst="rect">
            <a:avLst/>
          </a:prstGeom>
        </p:spPr>
      </p:pic>
      <p:pic>
        <p:nvPicPr>
          <p:cNvPr id="4" name="Picture 3">
            <a:extLst>
              <a:ext uri="{FF2B5EF4-FFF2-40B4-BE49-F238E27FC236}">
                <a16:creationId xmlns:a16="http://schemas.microsoft.com/office/drawing/2014/main" id="{BB8DDEA6-AFE6-F9C1-1EE2-2533BA4097C5}"/>
              </a:ext>
            </a:extLst>
          </p:cNvPr>
          <p:cNvPicPr>
            <a:picLocks noChangeAspect="1"/>
          </p:cNvPicPr>
          <p:nvPr/>
        </p:nvPicPr>
        <p:blipFill>
          <a:blip r:embed="rId3"/>
          <a:srcRect/>
          <a:stretch/>
        </p:blipFill>
        <p:spPr>
          <a:xfrm>
            <a:off x="7156664" y="3429000"/>
            <a:ext cx="2463087" cy="3188229"/>
          </a:xfrm>
          <a:prstGeom prst="rect">
            <a:avLst/>
          </a:prstGeom>
        </p:spPr>
      </p:pic>
    </p:spTree>
    <p:extLst>
      <p:ext uri="{BB962C8B-B14F-4D97-AF65-F5344CB8AC3E}">
        <p14:creationId xmlns:p14="http://schemas.microsoft.com/office/powerpoint/2010/main" val="44570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8AE-AC6E-87DA-226E-6E5886F8FE87}"/>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5AF54041-14BB-489A-CB8E-1EA1D53E0EEA}"/>
              </a:ext>
            </a:extLst>
          </p:cNvPr>
          <p:cNvSpPr>
            <a:spLocks noGrp="1"/>
          </p:cNvSpPr>
          <p:nvPr>
            <p:ph idx="1"/>
          </p:nvPr>
        </p:nvSpPr>
        <p:spPr/>
        <p:txBody>
          <a:bodyPr/>
          <a:lstStyle/>
          <a:p>
            <a:r>
              <a:rPr lang="en-US" dirty="0"/>
              <a:t>Develop a combined perspective that leads to simultaneous progress on both optimization and sampling by leveraging the connections between the two.</a:t>
            </a:r>
          </a:p>
          <a:p>
            <a:endParaRPr lang="en-US" dirty="0"/>
          </a:p>
        </p:txBody>
      </p:sp>
      <p:pic>
        <p:nvPicPr>
          <p:cNvPr id="5" name="Picture 4" descr="A colorful grid with black lines&#10;&#10;Description automatically generated with medium confidence">
            <a:extLst>
              <a:ext uri="{FF2B5EF4-FFF2-40B4-BE49-F238E27FC236}">
                <a16:creationId xmlns:a16="http://schemas.microsoft.com/office/drawing/2014/main" id="{22753306-AA61-362D-9F8C-AE1A24C347FA}"/>
              </a:ext>
            </a:extLst>
          </p:cNvPr>
          <p:cNvPicPr>
            <a:picLocks noChangeAspect="1"/>
          </p:cNvPicPr>
          <p:nvPr/>
        </p:nvPicPr>
        <p:blipFill>
          <a:blip r:embed="rId2"/>
          <a:stretch>
            <a:fillRect/>
          </a:stretch>
        </p:blipFill>
        <p:spPr>
          <a:xfrm>
            <a:off x="736601" y="3423095"/>
            <a:ext cx="3810000" cy="2540000"/>
          </a:xfrm>
          <a:prstGeom prst="rect">
            <a:avLst/>
          </a:prstGeom>
        </p:spPr>
      </p:pic>
      <p:pic>
        <p:nvPicPr>
          <p:cNvPr id="7" name="Picture 6" descr="A colorful graph with black dots&#10;&#10;Description automatically generated">
            <a:extLst>
              <a:ext uri="{FF2B5EF4-FFF2-40B4-BE49-F238E27FC236}">
                <a16:creationId xmlns:a16="http://schemas.microsoft.com/office/drawing/2014/main" id="{D548C9ED-D6C0-390A-2982-1A76BBC1972B}"/>
              </a:ext>
            </a:extLst>
          </p:cNvPr>
          <p:cNvPicPr>
            <a:picLocks noChangeAspect="1"/>
          </p:cNvPicPr>
          <p:nvPr/>
        </p:nvPicPr>
        <p:blipFill>
          <a:blip r:embed="rId3"/>
          <a:stretch>
            <a:fillRect/>
          </a:stretch>
        </p:blipFill>
        <p:spPr>
          <a:xfrm>
            <a:off x="7298559" y="2997645"/>
            <a:ext cx="4546600" cy="3390900"/>
          </a:xfrm>
          <a:prstGeom prst="rect">
            <a:avLst/>
          </a:prstGeom>
        </p:spPr>
      </p:pic>
      <p:sp>
        <p:nvSpPr>
          <p:cNvPr id="15" name="Left-Right Arrow 14">
            <a:extLst>
              <a:ext uri="{FF2B5EF4-FFF2-40B4-BE49-F238E27FC236}">
                <a16:creationId xmlns:a16="http://schemas.microsoft.com/office/drawing/2014/main" id="{B1D7F131-BC4C-E6CB-BA2E-1B5C62954AE7}"/>
              </a:ext>
            </a:extLst>
          </p:cNvPr>
          <p:cNvSpPr/>
          <p:nvPr/>
        </p:nvSpPr>
        <p:spPr>
          <a:xfrm>
            <a:off x="4871545" y="4465484"/>
            <a:ext cx="2102069" cy="4552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9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B795-B453-41B4-3B49-6EE0F3CFC03D}"/>
              </a:ext>
            </a:extLst>
          </p:cNvPr>
          <p:cNvSpPr>
            <a:spLocks noGrp="1"/>
          </p:cNvSpPr>
          <p:nvPr>
            <p:ph type="title"/>
          </p:nvPr>
        </p:nvSpPr>
        <p:spPr/>
        <p:txBody>
          <a:bodyPr/>
          <a:lstStyle/>
          <a:p>
            <a:r>
              <a:rPr lang="en-US" dirty="0"/>
              <a:t>Sampling</a:t>
            </a:r>
          </a:p>
        </p:txBody>
      </p:sp>
      <p:sp>
        <p:nvSpPr>
          <p:cNvPr id="7" name="Content Placeholder 6">
            <a:extLst>
              <a:ext uri="{FF2B5EF4-FFF2-40B4-BE49-F238E27FC236}">
                <a16:creationId xmlns:a16="http://schemas.microsoft.com/office/drawing/2014/main" id="{11F311BA-BE54-5B0B-6275-F48EBA16702F}"/>
              </a:ext>
            </a:extLst>
          </p:cNvPr>
          <p:cNvSpPr>
            <a:spLocks noGrp="1"/>
          </p:cNvSpPr>
          <p:nvPr>
            <p:ph idx="1"/>
          </p:nvPr>
        </p:nvSpPr>
        <p:spPr>
          <a:xfrm>
            <a:off x="838200" y="1825625"/>
            <a:ext cx="10515600" cy="4448070"/>
          </a:xfrm>
        </p:spPr>
        <p:txBody>
          <a:bodyPr>
            <a:normAutofit/>
          </a:bodyPr>
          <a:lstStyle/>
          <a:p>
            <a:r>
              <a:rPr lang="en-US" dirty="0"/>
              <a:t>Sampling plays a pivotal role in machine learning (GANs, VAE, diffusion model, …)</a:t>
            </a:r>
          </a:p>
          <a:p>
            <a:endParaRPr lang="en-US" dirty="0"/>
          </a:p>
          <a:p>
            <a:endParaRPr lang="en-US" dirty="0"/>
          </a:p>
          <a:p>
            <a:endParaRPr lang="en-US" dirty="0"/>
          </a:p>
          <a:p>
            <a:endParaRPr lang="en-US" dirty="0"/>
          </a:p>
          <a:p>
            <a:endParaRPr lang="en-US" dirty="0"/>
          </a:p>
          <a:p>
            <a:r>
              <a:rPr lang="en-US" dirty="0"/>
              <a:t>A central paradigm in many subjects: Bayesian statistics, statistical physics, differential privacy, online algorithms, imaging science, …</a:t>
            </a:r>
          </a:p>
          <a:p>
            <a:endParaRPr lang="en-US" dirty="0"/>
          </a:p>
          <a:p>
            <a:endParaRPr lang="en-US" dirty="0"/>
          </a:p>
          <a:p>
            <a:endParaRPr lang="en-US" dirty="0"/>
          </a:p>
          <a:p>
            <a:pPr marL="0" indent="0">
              <a:buNone/>
            </a:pPr>
            <a:endParaRPr lang="en-US" dirty="0"/>
          </a:p>
        </p:txBody>
      </p:sp>
      <p:pic>
        <p:nvPicPr>
          <p:cNvPr id="4" name="Picture 3" descr="A black background with white text&#10;&#10;Description automatically generated">
            <a:extLst>
              <a:ext uri="{FF2B5EF4-FFF2-40B4-BE49-F238E27FC236}">
                <a16:creationId xmlns:a16="http://schemas.microsoft.com/office/drawing/2014/main" id="{C5599C30-C90F-D8A2-0005-5BFBF068A765}"/>
              </a:ext>
            </a:extLst>
          </p:cNvPr>
          <p:cNvPicPr>
            <a:picLocks noChangeAspect="1"/>
          </p:cNvPicPr>
          <p:nvPr/>
        </p:nvPicPr>
        <p:blipFill>
          <a:blip r:embed="rId3"/>
          <a:stretch>
            <a:fillRect/>
          </a:stretch>
        </p:blipFill>
        <p:spPr>
          <a:xfrm>
            <a:off x="3025007" y="2821263"/>
            <a:ext cx="6141985" cy="2456794"/>
          </a:xfrm>
          <a:prstGeom prst="rect">
            <a:avLst/>
          </a:prstGeom>
        </p:spPr>
      </p:pic>
    </p:spTree>
    <p:extLst>
      <p:ext uri="{BB962C8B-B14F-4D97-AF65-F5344CB8AC3E}">
        <p14:creationId xmlns:p14="http://schemas.microsoft.com/office/powerpoint/2010/main" val="4289996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11010</TotalTime>
  <Words>1256</Words>
  <Application>Microsoft Macintosh PowerPoint</Application>
  <PresentationFormat>Widescreen</PresentationFormat>
  <Paragraphs>207</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 Math</vt:lpstr>
      <vt:lpstr>Courier New</vt:lpstr>
      <vt:lpstr>Georgia</vt:lpstr>
      <vt:lpstr>Office Theme</vt:lpstr>
      <vt:lpstr>CSC/DSCC 574  Continuous Algorithms for Optimization and Sampling Spring 2024</vt:lpstr>
      <vt:lpstr>Course Information</vt:lpstr>
      <vt:lpstr>Instructor – Jiaming Liang</vt:lpstr>
      <vt:lpstr>Grading</vt:lpstr>
      <vt:lpstr>Project</vt:lpstr>
      <vt:lpstr>Textbooks</vt:lpstr>
      <vt:lpstr>Textbooks</vt:lpstr>
      <vt:lpstr>Objective</vt:lpstr>
      <vt:lpstr>Sampling</vt:lpstr>
      <vt:lpstr>Langevin dynamics</vt:lpstr>
      <vt:lpstr>Stochastic optimization</vt:lpstr>
      <vt:lpstr>Optimal transport</vt:lpstr>
      <vt:lpstr>Wasserstein gradient flow</vt:lpstr>
      <vt:lpstr>Proximal algorithms</vt:lpstr>
      <vt:lpstr>Topics (tentative)</vt:lpstr>
      <vt:lpstr>PowerPoint Presentation</vt:lpstr>
      <vt:lpstr>Optimization basics</vt:lpstr>
      <vt:lpstr>Optimization program</vt:lpstr>
      <vt:lpstr>Types of optimization problems</vt:lpstr>
      <vt:lpstr>Black-box oracles</vt:lpstr>
      <vt:lpstr>Optimization algorithms</vt:lpstr>
      <vt:lpstr>Complexity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DSC/CS xxx - Optimization for Machine Learning Fall 2023</dc:title>
  <dc:creator>Liang, Jiaming</dc:creator>
  <cp:lastModifiedBy>jl3864</cp:lastModifiedBy>
  <cp:revision>238</cp:revision>
  <dcterms:created xsi:type="dcterms:W3CDTF">2023-06-13T20:32:41Z</dcterms:created>
  <dcterms:modified xsi:type="dcterms:W3CDTF">2024-01-18T07:26:11Z</dcterms:modified>
</cp:coreProperties>
</file>